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2" r:id="rId1"/>
  </p:sldMasterIdLst>
  <p:notesMasterIdLst>
    <p:notesMasterId r:id="rId36"/>
  </p:notesMasterIdLst>
  <p:sldIdLst>
    <p:sldId id="256" r:id="rId2"/>
    <p:sldId id="292" r:id="rId3"/>
    <p:sldId id="309" r:id="rId4"/>
    <p:sldId id="307" r:id="rId5"/>
    <p:sldId id="296" r:id="rId6"/>
    <p:sldId id="308" r:id="rId7"/>
    <p:sldId id="284" r:id="rId8"/>
    <p:sldId id="306" r:id="rId9"/>
    <p:sldId id="313" r:id="rId10"/>
    <p:sldId id="285" r:id="rId11"/>
    <p:sldId id="312" r:id="rId12"/>
    <p:sldId id="320" r:id="rId13"/>
    <p:sldId id="287" r:id="rId14"/>
    <p:sldId id="321" r:id="rId15"/>
    <p:sldId id="329" r:id="rId16"/>
    <p:sldId id="291" r:id="rId17"/>
    <p:sldId id="301" r:id="rId18"/>
    <p:sldId id="300" r:id="rId19"/>
    <p:sldId id="322" r:id="rId20"/>
    <p:sldId id="323" r:id="rId21"/>
    <p:sldId id="324" r:id="rId22"/>
    <p:sldId id="325" r:id="rId23"/>
    <p:sldId id="288" r:id="rId24"/>
    <p:sldId id="331" r:id="rId25"/>
    <p:sldId id="315" r:id="rId26"/>
    <p:sldId id="330" r:id="rId27"/>
    <p:sldId id="319" r:id="rId28"/>
    <p:sldId id="299" r:id="rId29"/>
    <p:sldId id="302" r:id="rId30"/>
    <p:sldId id="328" r:id="rId31"/>
    <p:sldId id="317" r:id="rId32"/>
    <p:sldId id="316" r:id="rId33"/>
    <p:sldId id="294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5853" autoAdjust="0"/>
  </p:normalViewPr>
  <p:slideViewPr>
    <p:cSldViewPr snapToGrid="0" snapToObjects="1">
      <p:cViewPr varScale="1">
        <p:scale>
          <a:sx n="111" d="100"/>
          <a:sy n="111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Gonzalez:Desktop:Mercury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Gonzalez:Desktop:Mercury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Gonzalez:Desktop:Mercury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Gonzalez:Desktop:Mercury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Gonzalez:Desktop:Mercury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Gonzalez:Desktop:Mercury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Gonzalez:Desktop:Mercury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Gonzalez:Desktop:Mercury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val>
            <c:numRef>
              <c:f>Sheet1!$M$42:$N$42</c:f>
              <c:numCache>
                <c:formatCode>General</c:formatCode>
                <c:ptCount val="2"/>
                <c:pt idx="0">
                  <c:v>6.0</c:v>
                </c:pt>
                <c:pt idx="1">
                  <c:v>94.0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Sheet1!$F$56</c:f>
              <c:strCache>
                <c:ptCount val="1"/>
                <c:pt idx="0">
                  <c:v>MeHg en el Cabello (ppm)</c:v>
                </c:pt>
              </c:strCache>
            </c:strRef>
          </c:tx>
          <c:invertIfNegative val="0"/>
          <c:cat>
            <c:strRef>
              <c:f>Sheet1!$E$57:$E$60</c:f>
              <c:strCache>
                <c:ptCount val="4"/>
                <c:pt idx="0">
                  <c:v>Ashe 2012</c:v>
                </c:pt>
                <c:pt idx="1">
                  <c:v>CAMEP 2013</c:v>
                </c:pt>
                <c:pt idx="2">
                  <c:v>Grandez-Urbina et al. 2014</c:v>
                </c:pt>
                <c:pt idx="3">
                  <c:v>Gonzalez in prep</c:v>
                </c:pt>
              </c:strCache>
            </c:strRef>
          </c:cat>
          <c:val>
            <c:numRef>
              <c:f>Sheet1!$F$57:$F$60</c:f>
              <c:numCache>
                <c:formatCode>General</c:formatCode>
                <c:ptCount val="4"/>
                <c:pt idx="0">
                  <c:v>1.9</c:v>
                </c:pt>
                <c:pt idx="1">
                  <c:v>2.7</c:v>
                </c:pt>
                <c:pt idx="2">
                  <c:v>1.79</c:v>
                </c:pt>
                <c:pt idx="3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510936"/>
        <c:axId val="-2141461176"/>
      </c:barChart>
      <c:catAx>
        <c:axId val="-2132510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enir Book"/>
              </a:defRPr>
            </a:pPr>
            <a:endParaRPr lang="en-US"/>
          </a:p>
        </c:txPr>
        <c:crossAx val="-2141461176"/>
        <c:crosses val="autoZero"/>
        <c:auto val="1"/>
        <c:lblAlgn val="ctr"/>
        <c:lblOffset val="100"/>
        <c:noMultiLvlLbl val="0"/>
      </c:catAx>
      <c:valAx>
        <c:axId val="-2141461176"/>
        <c:scaling>
          <c:orientation val="minMax"/>
          <c:max val="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venir Book"/>
              </a:defRPr>
            </a:pPr>
            <a:endParaRPr lang="en-US"/>
          </a:p>
        </c:txPr>
        <c:crossAx val="-2132510936"/>
        <c:crosses val="autoZero"/>
        <c:crossBetween val="between"/>
        <c:majorUnit val="1.0"/>
        <c:min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val>
            <c:numRef>
              <c:f>Sheet1!$C$38:$D$38</c:f>
              <c:numCache>
                <c:formatCode>General</c:formatCode>
                <c:ptCount val="2"/>
                <c:pt idx="0">
                  <c:v>22.0</c:v>
                </c:pt>
                <c:pt idx="1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val>
            <c:numRef>
              <c:f>Sheet1!$C$38:$D$38</c:f>
              <c:numCache>
                <c:formatCode>General</c:formatCode>
                <c:ptCount val="2"/>
                <c:pt idx="0">
                  <c:v>22.0</c:v>
                </c:pt>
                <c:pt idx="1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val>
            <c:numRef>
              <c:f>Sheet1!$C$41:$D$41</c:f>
              <c:numCache>
                <c:formatCode>General</c:formatCode>
                <c:ptCount val="2"/>
                <c:pt idx="0">
                  <c:v>13.0</c:v>
                </c:pt>
                <c:pt idx="1">
                  <c:v>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val>
            <c:numRef>
              <c:f>Sheet1!$I$47:$J$47</c:f>
              <c:numCache>
                <c:formatCode>General</c:formatCode>
                <c:ptCount val="2"/>
                <c:pt idx="0">
                  <c:v>8.0</c:v>
                </c:pt>
                <c:pt idx="1">
                  <c:v>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val>
            <c:numRef>
              <c:f>Sheet1!$I$42:$J$42</c:f>
              <c:numCache>
                <c:formatCode>General</c:formatCode>
                <c:ptCount val="2"/>
                <c:pt idx="0">
                  <c:v>32.0</c:v>
                </c:pt>
                <c:pt idx="1">
                  <c:v>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Medio Ambiente</c:v>
                </c:pt>
              </c:strCache>
            </c:strRef>
          </c:tx>
          <c:invertIfNegative val="0"/>
          <c:val>
            <c:numRef>
              <c:f>Sheet1!$C$4:$C$25</c:f>
              <c:numCache>
                <c:formatCode>General</c:formatCode>
                <c:ptCount val="22"/>
                <c:pt idx="3">
                  <c:v>1.0</c:v>
                </c:pt>
                <c:pt idx="17">
                  <c:v>1.0</c:v>
                </c:pt>
                <c:pt idx="20">
                  <c:v>1.0</c:v>
                </c:pt>
                <c:pt idx="21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Peces</c:v>
                </c:pt>
              </c:strCache>
            </c:strRef>
          </c:tx>
          <c:invertIfNegative val="0"/>
          <c:val>
            <c:numRef>
              <c:f>Sheet1!$D$4:$D$25</c:f>
              <c:numCache>
                <c:formatCode>General</c:formatCode>
                <c:ptCount val="22"/>
                <c:pt idx="0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9">
                  <c:v>1.0</c:v>
                </c:pt>
                <c:pt idx="17">
                  <c:v>2.0</c:v>
                </c:pt>
                <c:pt idx="20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Vida Silvestre</c:v>
                </c:pt>
              </c:strCache>
            </c:strRef>
          </c:tx>
          <c:invertIfNegative val="0"/>
          <c:val>
            <c:numRef>
              <c:f>Sheet1!$E$4:$E$25</c:f>
              <c:numCache>
                <c:formatCode>General</c:formatCode>
                <c:ptCount val="22"/>
                <c:pt idx="0">
                  <c:v>1.0</c:v>
                </c:pt>
                <c:pt idx="4">
                  <c:v>1.0</c:v>
                </c:pt>
                <c:pt idx="16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Humanas</c:v>
                </c:pt>
              </c:strCache>
            </c:strRef>
          </c:tx>
          <c:invertIfNegative val="0"/>
          <c:val>
            <c:numRef>
              <c:f>Sheet1!$F$4:$F$25</c:f>
              <c:numCache>
                <c:formatCode>General</c:formatCode>
                <c:ptCount val="22"/>
                <c:pt idx="19">
                  <c:v>2.0</c:v>
                </c:pt>
                <c:pt idx="20">
                  <c:v>1.0</c:v>
                </c:pt>
                <c:pt idx="21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5827336"/>
        <c:axId val="-2125999864"/>
      </c:barChart>
      <c:catAx>
        <c:axId val="-2125827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venir Book"/>
                  </a:defRPr>
                </a:pPr>
                <a:r>
                  <a:rPr lang="en-US" sz="2300" b="0" dirty="0" err="1">
                    <a:latin typeface="Avenir Book"/>
                    <a:cs typeface="Avenir Black"/>
                  </a:rPr>
                  <a:t>Año</a:t>
                </a:r>
                <a:endParaRPr lang="en-US" sz="2300" b="0" dirty="0">
                  <a:latin typeface="Avenir Book"/>
                  <a:cs typeface="Avenir Black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venir Book"/>
              </a:defRPr>
            </a:pPr>
            <a:endParaRPr lang="en-US"/>
          </a:p>
        </c:txPr>
        <c:crossAx val="-2125999864"/>
        <c:crosses val="autoZero"/>
        <c:auto val="1"/>
        <c:lblAlgn val="ctr"/>
        <c:lblOffset val="100"/>
        <c:noMultiLvlLbl val="0"/>
      </c:catAx>
      <c:valAx>
        <c:axId val="-2125999864"/>
        <c:scaling>
          <c:orientation val="minMax"/>
          <c:max val="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venir Book"/>
                  </a:defRPr>
                </a:pPr>
                <a:r>
                  <a:rPr lang="es-ES_tradnl" sz="2000" noProof="0" dirty="0" smtClean="0">
                    <a:latin typeface="Avenir Book"/>
                    <a:cs typeface="Avenir Black"/>
                  </a:rPr>
                  <a:t>No. de estudios publicados</a:t>
                </a:r>
                <a:endParaRPr lang="es-ES_tradnl" sz="2000" noProof="0" dirty="0">
                  <a:latin typeface="Avenir Book"/>
                  <a:cs typeface="Avenir Black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venir Book"/>
              </a:defRPr>
            </a:pPr>
            <a:endParaRPr lang="en-US"/>
          </a:p>
        </c:txPr>
        <c:crossAx val="-2125827336"/>
        <c:crosses val="autoZero"/>
        <c:crossBetween val="between"/>
        <c:majorUnit val="1.0"/>
        <c:minorUnit val="0.1"/>
      </c:valAx>
    </c:plotArea>
    <c:legend>
      <c:legendPos val="r"/>
      <c:layout>
        <c:manualLayout>
          <c:xMode val="edge"/>
          <c:yMode val="edge"/>
          <c:x val="0.730645420400036"/>
          <c:y val="0.307580956353966"/>
          <c:w val="0.226251131324102"/>
          <c:h val="0.551176384710964"/>
        </c:manualLayout>
      </c:layout>
      <c:overlay val="0"/>
      <c:txPr>
        <a:bodyPr/>
        <a:lstStyle/>
        <a:p>
          <a:pPr>
            <a:defRPr sz="2000">
              <a:latin typeface="Avenir Book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95661-A3A9-5047-84AD-58ECFE589555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093CA-BF19-9E4E-A07B-8A73EE42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 recently there was a gap in human studies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93CA-BF19-9E4E-A07B-8A73EE4256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 recently there was a gap in human studies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93CA-BF19-9E4E-A07B-8A73EE4256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 recently there was a gap in human studies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93CA-BF19-9E4E-A07B-8A73EE4256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8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Pedido</a:t>
            </a:r>
            <a:r>
              <a:rPr lang="en-US" dirty="0" smtClean="0"/>
              <a:t> de la </a:t>
            </a:r>
            <a:r>
              <a:rPr lang="en-US" dirty="0" err="1" smtClean="0"/>
              <a:t>comunidad</a:t>
            </a:r>
            <a:r>
              <a:rPr lang="en-US" dirty="0" smtClean="0"/>
              <a:t> de </a:t>
            </a:r>
            <a:r>
              <a:rPr lang="en-US" dirty="0" err="1" smtClean="0"/>
              <a:t>investigadores</a:t>
            </a:r>
            <a:r>
              <a:rPr lang="en-US" dirty="0" smtClean="0"/>
              <a:t>/</a:t>
            </a:r>
            <a:r>
              <a:rPr lang="en-US" dirty="0" err="1" smtClean="0"/>
              <a:t>funcionarios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buscado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el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93CA-BF19-9E4E-A07B-8A73EE4256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93CA-BF19-9E4E-A07B-8A73EE4256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93CA-BF19-9E4E-A07B-8A73EE4256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93CA-BF19-9E4E-A07B-8A73EE4256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93CA-BF19-9E4E-A07B-8A73EE4256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E37A-FA7F-7946-B911-5B4267BC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0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AA87-939F-2F48-BBC9-BB3F7D4AC6E6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E616-1C1E-4045-B82B-7B098ED5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1.wdp"/><Relationship Id="rId5" Type="http://schemas.openxmlformats.org/officeDocument/2006/relationships/image" Target="../media/image16.JPG"/><Relationship Id="rId6" Type="http://schemas.openxmlformats.org/officeDocument/2006/relationships/chart" Target="../charts/chart3.xml"/><Relationship Id="rId7" Type="http://schemas.openxmlformats.org/officeDocument/2006/relationships/chart" Target="../charts/chart4.xml"/><Relationship Id="rId8" Type="http://schemas.openxmlformats.org/officeDocument/2006/relationships/chart" Target="../charts/chart5.xml"/><Relationship Id="rId9" Type="http://schemas.openxmlformats.org/officeDocument/2006/relationships/chart" Target="../charts/chart6.xml"/><Relationship Id="rId10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" y="-19114"/>
            <a:ext cx="9144001" cy="561900"/>
          </a:xfrm>
          <a:solidFill>
            <a:schemeClr val="tx2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es-ES_tradnl" sz="3000" b="1" dirty="0">
                <a:solidFill>
                  <a:schemeClr val="bg1">
                    <a:lumMod val="95000"/>
                  </a:schemeClr>
                </a:solidFill>
                <a:latin typeface="Avenir Black"/>
                <a:cs typeface="Avenir Black"/>
              </a:rPr>
              <a:t>Investigaciones sobre </a:t>
            </a:r>
            <a:r>
              <a:rPr lang="es-ES_tradnl" sz="3000" b="1" dirty="0" smtClean="0">
                <a:solidFill>
                  <a:schemeClr val="bg1">
                    <a:lumMod val="95000"/>
                  </a:schemeClr>
                </a:solidFill>
                <a:latin typeface="Avenir Black"/>
                <a:cs typeface="Avenir Black"/>
              </a:rPr>
              <a:t>mercurio </a:t>
            </a:r>
            <a:r>
              <a:rPr lang="es-ES_tradnl" sz="3000" b="1" dirty="0">
                <a:solidFill>
                  <a:schemeClr val="bg1">
                    <a:lumMod val="95000"/>
                  </a:schemeClr>
                </a:solidFill>
                <a:latin typeface="Avenir Black"/>
                <a:cs typeface="Avenir Black"/>
              </a:rPr>
              <a:t>en Madre de </a:t>
            </a:r>
            <a:r>
              <a:rPr lang="es-ES_tradnl" sz="3000" b="1" dirty="0" smtClean="0">
                <a:solidFill>
                  <a:schemeClr val="bg1">
                    <a:lumMod val="95000"/>
                  </a:schemeClr>
                </a:solidFill>
                <a:latin typeface="Avenir Black"/>
                <a:cs typeface="Avenir Black"/>
              </a:rPr>
              <a:t>Dios</a:t>
            </a:r>
            <a:r>
              <a:rPr lang="es-ES_tradnl" sz="3000" b="1" dirty="0" smtClean="0">
                <a:latin typeface="Avenir Black"/>
                <a:cs typeface="Avenir Black"/>
              </a:rPr>
              <a:t/>
            </a:r>
            <a:br>
              <a:rPr lang="es-ES_tradnl" sz="3000" b="1" dirty="0" smtClean="0">
                <a:latin typeface="Avenir Black"/>
                <a:cs typeface="Avenir Black"/>
              </a:rPr>
            </a:br>
            <a:r>
              <a:rPr lang="es-ES_tradnl" sz="4000" b="1" dirty="0" smtClean="0">
                <a:latin typeface="Avenir Black"/>
                <a:cs typeface="Avenir Black"/>
              </a:rPr>
              <a:t/>
            </a:r>
            <a:br>
              <a:rPr lang="es-ES_tradnl" sz="4000" b="1" dirty="0" smtClean="0">
                <a:latin typeface="Avenir Black"/>
                <a:cs typeface="Avenir Black"/>
              </a:rPr>
            </a:br>
            <a:endParaRPr lang="en-US" sz="3000" b="1" dirty="0">
              <a:latin typeface="Avenir Black"/>
              <a:cs typeface="Avenir Black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-1" y="5701502"/>
            <a:ext cx="9144001" cy="1235876"/>
          </a:xfr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Avenir Black"/>
                <a:cs typeface="Avenir Black"/>
              </a:rPr>
              <a:t>David J.X. González</a:t>
            </a:r>
            <a:endParaRPr lang="es-ES_tradnl" sz="2200" b="1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r>
              <a:rPr lang="es-ES_tradnl" sz="2000" dirty="0" smtClean="0">
                <a:solidFill>
                  <a:schemeClr val="bg1"/>
                </a:solidFill>
                <a:latin typeface="Avenir Book"/>
                <a:cs typeface="Avenir Book"/>
              </a:rPr>
              <a:t>Universidad de Yale</a:t>
            </a:r>
          </a:p>
          <a:p>
            <a:r>
              <a:rPr lang="es-ES_tradnl" sz="1700" dirty="0" smtClean="0">
                <a:solidFill>
                  <a:schemeClr val="bg1"/>
                </a:solidFill>
                <a:latin typeface="Avenir Book"/>
                <a:cs typeface="Avenir Book"/>
              </a:rPr>
              <a:t>Carnegie Amazon Mercury Ecosystem Project (CAMEP)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193" y="868084"/>
            <a:ext cx="67666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dirty="0" smtClean="0">
                <a:latin typeface="Avenir Book"/>
                <a:cs typeface="Avenir Book"/>
              </a:rPr>
              <a:t>Una revisión de estudios</a:t>
            </a:r>
            <a:br>
              <a:rPr lang="es-ES_tradnl" sz="4400" dirty="0" smtClean="0">
                <a:latin typeface="Avenir Book"/>
                <a:cs typeface="Avenir Book"/>
              </a:rPr>
            </a:br>
            <a:r>
              <a:rPr lang="es-ES_tradnl" sz="4400" dirty="0" smtClean="0">
                <a:latin typeface="Avenir Book"/>
                <a:cs typeface="Avenir Book"/>
              </a:rPr>
              <a:t>sobre la contaminación</a:t>
            </a:r>
            <a:br>
              <a:rPr lang="es-ES_tradnl" sz="4400" dirty="0" smtClean="0">
                <a:latin typeface="Avenir Book"/>
                <a:cs typeface="Avenir Book"/>
              </a:rPr>
            </a:br>
            <a:r>
              <a:rPr lang="es-ES_tradnl" sz="4400" dirty="0" smtClean="0">
                <a:latin typeface="Avenir Book"/>
                <a:cs typeface="Avenir Book"/>
              </a:rPr>
              <a:t>por mercurio en el medio ambiente y la exposición humana</a:t>
            </a:r>
            <a:br>
              <a:rPr lang="es-ES_tradnl" sz="4400" dirty="0" smtClean="0">
                <a:latin typeface="Avenir Book"/>
                <a:cs typeface="Avenir Book"/>
              </a:rPr>
            </a:br>
            <a:endParaRPr lang="es-ES_tradnl" sz="1200" dirty="0" smtClean="0">
              <a:latin typeface="Avenir Book"/>
              <a:cs typeface="Avenir Book"/>
            </a:endParaRPr>
          </a:p>
          <a:p>
            <a:endParaRPr lang="es-ES_tradnl" sz="1000" dirty="0" smtClean="0">
              <a:latin typeface="Avenir Book"/>
              <a:cs typeface="Avenir Book"/>
            </a:endParaRPr>
          </a:p>
          <a:p>
            <a:r>
              <a:rPr lang="es-ES_tradnl" sz="3000" dirty="0" smtClean="0">
                <a:latin typeface="Avenir Book"/>
                <a:cs typeface="Avenir Book"/>
              </a:rPr>
              <a:t>1993 – 2014</a:t>
            </a:r>
            <a:r>
              <a:rPr lang="en-US" sz="3000" dirty="0" smtClean="0">
                <a:latin typeface="Avenir Book"/>
                <a:cs typeface="Avenir Book"/>
              </a:rPr>
              <a:t> </a:t>
            </a:r>
            <a:endParaRPr lang="en-US" sz="3000" dirty="0"/>
          </a:p>
        </p:txBody>
      </p:sp>
      <p:pic>
        <p:nvPicPr>
          <p:cNvPr id="2" name="Picture 1" descr="Yale Sym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5" y="674137"/>
            <a:ext cx="1810512" cy="1810512"/>
          </a:xfrm>
          <a:prstGeom prst="rect">
            <a:avLst/>
          </a:prstGeom>
        </p:spPr>
      </p:pic>
      <p:pic>
        <p:nvPicPr>
          <p:cNvPr id="3" name="Picture 2" descr="CAMEP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5" y="2425198"/>
            <a:ext cx="1810512" cy="1415013"/>
          </a:xfrm>
          <a:prstGeom prst="rect">
            <a:avLst/>
          </a:prstGeom>
        </p:spPr>
      </p:pic>
      <p:pic>
        <p:nvPicPr>
          <p:cNvPr id="4" name="Picture 3" descr="Peru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5" y="3724181"/>
            <a:ext cx="1810512" cy="1959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432381"/>
            <a:ext cx="1738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18 noviembre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03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427" y="1787343"/>
            <a:ext cx="41148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s-ES_tradnl" sz="3000" b="1" dirty="0" smtClean="0">
                <a:latin typeface="Avenir Book"/>
                <a:cs typeface="Avenir Book"/>
              </a:rPr>
              <a:t>La </a:t>
            </a:r>
            <a:r>
              <a:rPr lang="es-ES_tradnl" sz="3000" b="1" dirty="0">
                <a:latin typeface="Avenir Book"/>
                <a:cs typeface="Avenir Book"/>
              </a:rPr>
              <a:t>inhalación de vapores de mercurio </a:t>
            </a:r>
            <a:r>
              <a:rPr lang="es-ES_tradnl" sz="3000" b="1" dirty="0" smtClean="0">
                <a:latin typeface="Avenir Book"/>
                <a:cs typeface="Avenir Book"/>
              </a:rPr>
              <a:t>elemental</a:t>
            </a:r>
          </a:p>
          <a:p>
            <a:pPr lvl="0"/>
            <a:endParaRPr lang="es-ES_tradnl" sz="2500" b="1" dirty="0">
              <a:latin typeface="Avenir Book"/>
              <a:cs typeface="Avenir Book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sz="2400" b="1" dirty="0" smtClean="0">
                <a:latin typeface="Avenir Book"/>
                <a:cs typeface="Avenir Book"/>
              </a:rPr>
              <a:t>Indicadores: sangre, orina</a:t>
            </a:r>
            <a:endParaRPr lang="es-ES_tradnl" sz="2400" b="1" dirty="0">
              <a:latin typeface="Avenir Book"/>
              <a:cs typeface="Avenir Book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27000"/>
            <a:ext cx="9144000" cy="830492"/>
          </a:xfrm>
          <a:solidFill>
            <a:schemeClr val="accent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sz="4000" dirty="0">
                <a:latin typeface="Avenir Book"/>
                <a:cs typeface="Avenir Book"/>
              </a:rPr>
              <a:t>Hay dos vías de exposición al Hg</a:t>
            </a:r>
            <a:endParaRPr lang="en-US" sz="4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5762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3052" y="1787343"/>
            <a:ext cx="4206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3000" b="1" dirty="0" smtClean="0">
                <a:latin typeface="Avenir Book"/>
                <a:cs typeface="Avenir Book"/>
              </a:rPr>
              <a:t>2. El </a:t>
            </a:r>
            <a:r>
              <a:rPr lang="es-ES_tradnl" sz="3000" b="1" dirty="0">
                <a:latin typeface="Avenir Book"/>
                <a:cs typeface="Avenir Book"/>
              </a:rPr>
              <a:t>consumo de metilmercurio en el </a:t>
            </a:r>
            <a:r>
              <a:rPr lang="es-ES_tradnl" sz="3000" b="1" dirty="0" smtClean="0">
                <a:latin typeface="Avenir Book"/>
                <a:cs typeface="Avenir Book"/>
              </a:rPr>
              <a:t>pescado</a:t>
            </a:r>
          </a:p>
          <a:p>
            <a:pPr lvl="0"/>
            <a:endParaRPr lang="es-ES_tradnl" sz="2500" b="1" dirty="0">
              <a:latin typeface="Avenir Book"/>
              <a:cs typeface="Avenir Book"/>
            </a:endParaRPr>
          </a:p>
          <a:p>
            <a:pPr lvl="0"/>
            <a:r>
              <a:rPr lang="es-ES_tradnl" sz="2500" b="1" dirty="0" smtClean="0">
                <a:latin typeface="Avenir Book"/>
                <a:cs typeface="Avenir Book"/>
              </a:rPr>
              <a:t>Indicadores: sangre, cabello</a:t>
            </a:r>
            <a:endParaRPr lang="en-US" sz="2500" b="1" dirty="0"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427" y="1787343"/>
            <a:ext cx="41148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s-ES_tradnl" sz="3000" b="1" dirty="0" smtClean="0">
                <a:solidFill>
                  <a:srgbClr val="BFBFBF"/>
                </a:solidFill>
                <a:latin typeface="Avenir Book"/>
                <a:cs typeface="Avenir Book"/>
              </a:rPr>
              <a:t>La </a:t>
            </a:r>
            <a:r>
              <a:rPr lang="es-ES_tradnl" sz="3000" b="1" dirty="0">
                <a:solidFill>
                  <a:srgbClr val="BFBFBF"/>
                </a:solidFill>
                <a:latin typeface="Avenir Book"/>
                <a:cs typeface="Avenir Book"/>
              </a:rPr>
              <a:t>inhalación de vapores de mercurio </a:t>
            </a:r>
            <a:r>
              <a:rPr lang="es-ES_tradnl" sz="3000" b="1" dirty="0" smtClean="0">
                <a:solidFill>
                  <a:srgbClr val="BFBFBF"/>
                </a:solidFill>
                <a:latin typeface="Avenir Book"/>
                <a:cs typeface="Avenir Book"/>
              </a:rPr>
              <a:t>elemental</a:t>
            </a:r>
          </a:p>
          <a:p>
            <a:pPr lvl="0"/>
            <a:endParaRPr lang="es-ES_tradnl" sz="2500" b="1" dirty="0">
              <a:solidFill>
                <a:srgbClr val="BFBFBF"/>
              </a:solidFill>
              <a:latin typeface="Avenir Book"/>
              <a:cs typeface="Avenir Book"/>
            </a:endParaRPr>
          </a:p>
          <a:p>
            <a:pPr marL="342900" lvl="0" indent="-342900">
              <a:buFont typeface="Arial"/>
              <a:buChar char="•"/>
            </a:pPr>
            <a:r>
              <a:rPr lang="es-ES_tradnl" sz="2400" b="1" dirty="0" smtClean="0">
                <a:solidFill>
                  <a:srgbClr val="BFBFBF"/>
                </a:solidFill>
                <a:latin typeface="Avenir Book"/>
                <a:cs typeface="Avenir Book"/>
              </a:rPr>
              <a:t>Indicadores: sangre, orina</a:t>
            </a:r>
            <a:endParaRPr lang="es-ES_tradnl" sz="2400" b="1" dirty="0">
              <a:solidFill>
                <a:srgbClr val="BFBFBF"/>
              </a:solidFill>
              <a:latin typeface="Avenir Book"/>
              <a:cs typeface="Avenir Book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758468"/>
            <a:ext cx="0" cy="226025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-127000"/>
            <a:ext cx="9144000" cy="83049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4000" smtClean="0">
                <a:latin typeface="Avenir Book"/>
                <a:cs typeface="Avenir Book"/>
              </a:rPr>
              <a:t>Hay dos vías de exposición al Hg</a:t>
            </a:r>
            <a:endParaRPr lang="en-US" sz="4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956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4128" y="814160"/>
            <a:ext cx="21826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s-ES_tradnl" spc="-10" dirty="0" smtClean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s-ES_tradnl" b="1" u="sng" spc="-10" dirty="0" smtClean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n-US" b="1" u="sng" dirty="0"/>
          </a:p>
          <a:p>
            <a:pPr algn="r"/>
            <a:endParaRPr lang="en-US" b="1" u="sng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600" b="1" spc="-60" dirty="0" smtClean="0">
                <a:solidFill>
                  <a:schemeClr val="bg1"/>
                </a:solidFill>
                <a:latin typeface="Avenir Book"/>
                <a:cs typeface="Avenir Book"/>
              </a:rPr>
              <a:t>El estudio de Hg en la población humana de Madre de Di</a:t>
            </a:r>
            <a:r>
              <a:rPr lang="es-ES_tradnl" sz="3600" b="1" spc="-60" dirty="0">
                <a:solidFill>
                  <a:schemeClr val="bg1"/>
                </a:solidFill>
                <a:latin typeface="Avenir Book"/>
                <a:cs typeface="Avenir Book"/>
              </a:rPr>
              <a:t>o</a:t>
            </a:r>
            <a:r>
              <a:rPr lang="es-ES_tradnl" sz="3600" b="1" spc="-60" dirty="0" smtClean="0">
                <a:solidFill>
                  <a:schemeClr val="bg1"/>
                </a:solidFill>
                <a:latin typeface="Avenir Book"/>
                <a:cs typeface="Avenir Book"/>
              </a:rPr>
              <a:t>s recién empezó</a:t>
            </a:r>
            <a:endParaRPr lang="en-US" sz="3600" b="1" spc="-6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831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15 at 5.1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548091"/>
            <a:ext cx="5056328" cy="4099019"/>
          </a:xfrm>
          <a:prstGeom prst="rect">
            <a:avLst/>
          </a:prstGeom>
        </p:spPr>
      </p:pic>
      <p:pic>
        <p:nvPicPr>
          <p:cNvPr id="2" name="Picture 1" descr="Screen Shot 2014-11-11 at 3.10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28" y="1047822"/>
            <a:ext cx="6462701" cy="583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4128" y="814160"/>
            <a:ext cx="21826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s-ES_tradnl" spc="-10" dirty="0" smtClean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s-ES_tradnl" b="1" u="sng" spc="-10" dirty="0" smtClean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n-US" b="1" u="sng" dirty="0"/>
          </a:p>
          <a:p>
            <a:pPr algn="r"/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6200" y="6491070"/>
            <a:ext cx="2537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spc="-10" dirty="0">
                <a:latin typeface="Avenir Book"/>
                <a:cs typeface="Avenir Book"/>
              </a:rPr>
              <a:t>Barbieri </a:t>
            </a:r>
            <a:r>
              <a:rPr lang="es-ES_tradnl" sz="1400" spc="-10" dirty="0" smtClean="0">
                <a:latin typeface="Avenir Book"/>
                <a:cs typeface="Avenir Book"/>
              </a:rPr>
              <a:t>y Gardon </a:t>
            </a:r>
            <a:r>
              <a:rPr lang="es-ES_tradnl" sz="1400" b="1" u="sng" spc="-10" dirty="0">
                <a:latin typeface="Avenir Book"/>
                <a:cs typeface="Avenir Book"/>
              </a:rPr>
              <a:t>2009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514338"/>
            <a:ext cx="25371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pc="-10" dirty="0" smtClean="0">
                <a:latin typeface="Avenir Black"/>
                <a:cs typeface="Avenir Black"/>
              </a:rPr>
              <a:t>La Cuenca Amazónica</a:t>
            </a:r>
            <a:endParaRPr lang="es-ES_tradnl" spc="-10" dirty="0">
              <a:latin typeface="Avenir Black"/>
              <a:cs typeface="Avenir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327068"/>
            <a:ext cx="3873500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sz="1400" b="1" spc="-10" dirty="0" smtClean="0">
                <a:latin typeface="Avenir Book"/>
                <a:cs typeface="Avenir Book"/>
              </a:rPr>
              <a:t>Concentración de Hg en el cabello</a:t>
            </a:r>
            <a:endParaRPr lang="es-ES_tradnl" sz="1400" b="1" spc="-10" dirty="0"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995370"/>
            <a:ext cx="2537136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b="1" spc="-10" dirty="0" smtClean="0">
                <a:latin typeface="Avenir Book"/>
                <a:cs typeface="Avenir Book"/>
              </a:rPr>
              <a:t>LEYENDA</a:t>
            </a:r>
            <a:endParaRPr lang="es-ES_tradnl" b="1" spc="-10" dirty="0">
              <a:latin typeface="Avenir Book"/>
              <a:cs typeface="Avenir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700" y="4447968"/>
            <a:ext cx="2473636" cy="138499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s-ES_tradnl" sz="1400" b="1" spc="-10" dirty="0">
              <a:latin typeface="Avenir Book"/>
              <a:cs typeface="Avenir Book"/>
            </a:endParaRPr>
          </a:p>
          <a:p>
            <a:endParaRPr lang="es-ES_tradnl" sz="1400" b="1" spc="-10" dirty="0" smtClean="0">
              <a:latin typeface="Avenir Book"/>
              <a:cs typeface="Avenir Book"/>
            </a:endParaRPr>
          </a:p>
          <a:p>
            <a:endParaRPr lang="es-ES_tradnl" sz="1400" b="1" spc="-10" dirty="0">
              <a:latin typeface="Avenir Book"/>
              <a:cs typeface="Avenir Book"/>
            </a:endParaRPr>
          </a:p>
          <a:p>
            <a:endParaRPr lang="es-ES_tradnl" sz="1400" b="1" spc="-10" dirty="0" smtClean="0">
              <a:latin typeface="Avenir Book"/>
              <a:cs typeface="Avenir Book"/>
            </a:endParaRPr>
          </a:p>
          <a:p>
            <a:endParaRPr lang="es-ES_tradnl" sz="1400" b="1" spc="-10" dirty="0">
              <a:latin typeface="Avenir Book"/>
              <a:cs typeface="Avenir Book"/>
            </a:endParaRPr>
          </a:p>
          <a:p>
            <a:endParaRPr lang="es-ES_tradnl" sz="1400" b="1" spc="-10" dirty="0" smtClean="0">
              <a:latin typeface="Avenir Book"/>
              <a:cs typeface="Avenir Book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600" b="1" spc="-60" dirty="0" smtClean="0">
                <a:solidFill>
                  <a:schemeClr val="bg1"/>
                </a:solidFill>
                <a:latin typeface="Avenir Book"/>
                <a:cs typeface="Avenir Book"/>
              </a:rPr>
              <a:t>El estudio de Hg en la población humana de Madre de Di</a:t>
            </a:r>
            <a:r>
              <a:rPr lang="es-ES_tradnl" sz="3600" b="1" spc="-60" dirty="0">
                <a:solidFill>
                  <a:schemeClr val="bg1"/>
                </a:solidFill>
                <a:latin typeface="Avenir Book"/>
                <a:cs typeface="Avenir Book"/>
              </a:rPr>
              <a:t>o</a:t>
            </a:r>
            <a:r>
              <a:rPr lang="es-ES_tradnl" sz="3600" b="1" spc="-60" dirty="0" smtClean="0">
                <a:solidFill>
                  <a:schemeClr val="bg1"/>
                </a:solidFill>
                <a:latin typeface="Avenir Book"/>
                <a:cs typeface="Avenir Book"/>
              </a:rPr>
              <a:t>s recién empezó</a:t>
            </a:r>
            <a:endParaRPr lang="en-US" sz="3600" b="1" spc="-6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704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15 at 5.1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548091"/>
            <a:ext cx="5056328" cy="4099019"/>
          </a:xfrm>
          <a:prstGeom prst="rect">
            <a:avLst/>
          </a:prstGeom>
        </p:spPr>
      </p:pic>
      <p:pic>
        <p:nvPicPr>
          <p:cNvPr id="2" name="Picture 1" descr="Screen Shot 2014-11-11 at 3.10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28" y="1047822"/>
            <a:ext cx="6462701" cy="58358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85154" y="4855531"/>
            <a:ext cx="1175705" cy="1175705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3897" y="5846570"/>
            <a:ext cx="186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Madre de Diós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51436" y="5708070"/>
            <a:ext cx="1333718" cy="3444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94128" y="814160"/>
            <a:ext cx="218267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es-ES_tradnl" spc="-10" dirty="0" smtClean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s-ES_tradnl" b="1" u="sng" spc="-10" dirty="0" smtClean="0">
              <a:latin typeface="Avenir Book"/>
              <a:cs typeface="Avenir Book"/>
            </a:endParaRPr>
          </a:p>
          <a:p>
            <a:pPr algn="r"/>
            <a:endParaRPr lang="es-ES_tradnl" b="1" u="sng" spc="-10" dirty="0">
              <a:latin typeface="Avenir Book"/>
              <a:cs typeface="Avenir Book"/>
            </a:endParaRPr>
          </a:p>
          <a:p>
            <a:pPr algn="r"/>
            <a:endParaRPr lang="en-US" b="1" u="sng" dirty="0"/>
          </a:p>
          <a:p>
            <a:pPr algn="r"/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6200" y="6491070"/>
            <a:ext cx="2537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spc="-10" dirty="0">
                <a:latin typeface="Avenir Book"/>
                <a:cs typeface="Avenir Book"/>
              </a:rPr>
              <a:t>Barbieri </a:t>
            </a:r>
            <a:r>
              <a:rPr lang="es-ES_tradnl" sz="1400" spc="-10" dirty="0" smtClean="0">
                <a:latin typeface="Avenir Book"/>
                <a:cs typeface="Avenir Book"/>
              </a:rPr>
              <a:t>y Gardon </a:t>
            </a:r>
            <a:r>
              <a:rPr lang="es-ES_tradnl" sz="1400" b="1" u="sng" spc="-10" dirty="0">
                <a:latin typeface="Avenir Book"/>
                <a:cs typeface="Avenir Book"/>
              </a:rPr>
              <a:t>2009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514338"/>
            <a:ext cx="25371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pc="-10" dirty="0" smtClean="0">
                <a:latin typeface="Avenir Black"/>
                <a:cs typeface="Avenir Black"/>
              </a:rPr>
              <a:t>La Cuenca Amazónica</a:t>
            </a:r>
            <a:endParaRPr lang="es-ES_tradnl" spc="-10" dirty="0">
              <a:latin typeface="Avenir Black"/>
              <a:cs typeface="Avenir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327068"/>
            <a:ext cx="3873500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sz="1400" b="1" spc="-10" dirty="0" smtClean="0">
                <a:latin typeface="Avenir Book"/>
                <a:cs typeface="Avenir Book"/>
              </a:rPr>
              <a:t>Concentración de Hg en el cabello</a:t>
            </a:r>
            <a:endParaRPr lang="es-ES_tradnl" sz="1400" b="1" spc="-10" dirty="0"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995370"/>
            <a:ext cx="2537136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b="1" spc="-10" dirty="0" smtClean="0">
                <a:latin typeface="Avenir Book"/>
                <a:cs typeface="Avenir Book"/>
              </a:rPr>
              <a:t>LEYENDA</a:t>
            </a:r>
            <a:endParaRPr lang="es-ES_tradnl" b="1" spc="-10" dirty="0">
              <a:latin typeface="Avenir Book"/>
              <a:cs typeface="Avenir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700" y="4447968"/>
            <a:ext cx="2473636" cy="138499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s-ES_tradnl" sz="1400" b="1" spc="-10" dirty="0">
              <a:latin typeface="Avenir Book"/>
              <a:cs typeface="Avenir Book"/>
            </a:endParaRPr>
          </a:p>
          <a:p>
            <a:endParaRPr lang="es-ES_tradnl" sz="1400" b="1" spc="-10" dirty="0" smtClean="0">
              <a:latin typeface="Avenir Book"/>
              <a:cs typeface="Avenir Book"/>
            </a:endParaRPr>
          </a:p>
          <a:p>
            <a:endParaRPr lang="es-ES_tradnl" sz="1400" b="1" spc="-10" dirty="0">
              <a:latin typeface="Avenir Book"/>
              <a:cs typeface="Avenir Book"/>
            </a:endParaRPr>
          </a:p>
          <a:p>
            <a:endParaRPr lang="es-ES_tradnl" sz="1400" b="1" spc="-10" dirty="0" smtClean="0">
              <a:latin typeface="Avenir Book"/>
              <a:cs typeface="Avenir Book"/>
            </a:endParaRPr>
          </a:p>
          <a:p>
            <a:endParaRPr lang="es-ES_tradnl" sz="1400" b="1" spc="-10" dirty="0">
              <a:latin typeface="Avenir Book"/>
              <a:cs typeface="Avenir Book"/>
            </a:endParaRPr>
          </a:p>
          <a:p>
            <a:endParaRPr lang="es-ES_tradnl" sz="1400" b="1" spc="-10" dirty="0" smtClean="0">
              <a:latin typeface="Avenir Book"/>
              <a:cs typeface="Avenir Book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600" b="1" spc="-60" dirty="0" smtClean="0">
                <a:solidFill>
                  <a:schemeClr val="bg1"/>
                </a:solidFill>
                <a:latin typeface="Avenir Book"/>
                <a:cs typeface="Avenir Book"/>
              </a:rPr>
              <a:t>El estudio de Hg en la población humana de Madre de Di</a:t>
            </a:r>
            <a:r>
              <a:rPr lang="es-ES_tradnl" sz="3600" b="1" spc="-60" dirty="0">
                <a:solidFill>
                  <a:schemeClr val="bg1"/>
                </a:solidFill>
                <a:latin typeface="Avenir Book"/>
                <a:cs typeface="Avenir Book"/>
              </a:rPr>
              <a:t>o</a:t>
            </a:r>
            <a:r>
              <a:rPr lang="es-ES_tradnl" sz="3600" b="1" spc="-60" dirty="0" smtClean="0">
                <a:solidFill>
                  <a:schemeClr val="bg1"/>
                </a:solidFill>
                <a:latin typeface="Avenir Book"/>
                <a:cs typeface="Avenir Book"/>
              </a:rPr>
              <a:t>s recién empezó</a:t>
            </a:r>
            <a:endParaRPr lang="en-US" sz="3600" b="1" spc="-6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831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200" b="1" dirty="0" smtClean="0">
                <a:latin typeface="Avenir Book"/>
                <a:cs typeface="Avenir Book"/>
              </a:rPr>
              <a:t>El uso </a:t>
            </a:r>
            <a:r>
              <a:rPr lang="es-ES_tradnl" sz="3200" b="1" dirty="0">
                <a:latin typeface="Avenir Book"/>
                <a:cs typeface="Avenir Book"/>
              </a:rPr>
              <a:t>de mercurio y la </a:t>
            </a:r>
            <a:r>
              <a:rPr lang="es-ES_tradnl" sz="3200" b="1" dirty="0" smtClean="0">
                <a:latin typeface="Avenir Book"/>
                <a:cs typeface="Avenir Book"/>
              </a:rPr>
              <a:t>extensión de la minería </a:t>
            </a:r>
            <a:r>
              <a:rPr lang="es-ES_tradnl" sz="3200" b="1" dirty="0">
                <a:latin typeface="Avenir Book"/>
                <a:cs typeface="Avenir Book"/>
              </a:rPr>
              <a:t>han crecido con el subiendo precio global de oro</a:t>
            </a:r>
            <a:endParaRPr lang="es-ES_tradnl" sz="3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176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200" b="1" dirty="0" smtClean="0">
                <a:latin typeface="Avenir Book"/>
                <a:cs typeface="Avenir Book"/>
              </a:rPr>
              <a:t>El uso </a:t>
            </a:r>
            <a:r>
              <a:rPr lang="es-ES_tradnl" sz="3200" b="1" dirty="0">
                <a:latin typeface="Avenir Book"/>
                <a:cs typeface="Avenir Book"/>
              </a:rPr>
              <a:t>de mercurio y la </a:t>
            </a:r>
            <a:r>
              <a:rPr lang="es-ES_tradnl" sz="3200" b="1" dirty="0" smtClean="0">
                <a:latin typeface="Avenir Book"/>
                <a:cs typeface="Avenir Book"/>
              </a:rPr>
              <a:t>extensión de la minería </a:t>
            </a:r>
            <a:r>
              <a:rPr lang="es-ES_tradnl" sz="3200" b="1" dirty="0">
                <a:latin typeface="Avenir Book"/>
                <a:cs typeface="Avenir Book"/>
              </a:rPr>
              <a:t>han crecido con el subiendo precio global de oro</a:t>
            </a:r>
            <a:endParaRPr lang="es-ES_tradnl" sz="3200" dirty="0">
              <a:latin typeface="Avenir Book"/>
              <a:cs typeface="Avenir Book"/>
            </a:endParaRPr>
          </a:p>
        </p:txBody>
      </p:sp>
      <p:pic>
        <p:nvPicPr>
          <p:cNvPr id="4" name="Picture 3" descr="Gold Graph Swenson et al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5" y="1793718"/>
            <a:ext cx="8712525" cy="4515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5318" y="6012769"/>
            <a:ext cx="1150632" cy="29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mtClean="0"/>
              <a:t>Año</a:t>
            </a:r>
            <a:endParaRPr lang="es-ES_tradnl"/>
          </a:p>
        </p:txBody>
      </p:sp>
      <p:sp>
        <p:nvSpPr>
          <p:cNvPr id="8" name="Rectangle 7"/>
          <p:cNvSpPr/>
          <p:nvPr/>
        </p:nvSpPr>
        <p:spPr>
          <a:xfrm rot="16200000">
            <a:off x="-108122" y="4645387"/>
            <a:ext cx="1899199" cy="29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_tradnl" dirty="0" smtClean="0"/>
              <a:t>Precio de oro</a:t>
            </a:r>
            <a:endParaRPr lang="es-ES_tradnl" dirty="0"/>
          </a:p>
        </p:txBody>
      </p:sp>
      <p:sp>
        <p:nvSpPr>
          <p:cNvPr id="10" name="Rectangle 9"/>
          <p:cNvSpPr/>
          <p:nvPr/>
        </p:nvSpPr>
        <p:spPr>
          <a:xfrm>
            <a:off x="2377250" y="2513869"/>
            <a:ext cx="1400297" cy="29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1600" smtClean="0"/>
              <a:t>Precio de oro</a:t>
            </a:r>
            <a:endParaRPr lang="es-ES_tradnl" sz="1600"/>
          </a:p>
        </p:txBody>
      </p:sp>
      <p:sp>
        <p:nvSpPr>
          <p:cNvPr id="11" name="Rectangle 10"/>
          <p:cNvSpPr/>
          <p:nvPr/>
        </p:nvSpPr>
        <p:spPr>
          <a:xfrm>
            <a:off x="2377250" y="2832070"/>
            <a:ext cx="2507510" cy="29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1600" dirty="0" smtClean="0"/>
              <a:t>Importaciones de mercurio</a:t>
            </a:r>
            <a:endParaRPr lang="es-ES_tradnl" sz="1600" dirty="0"/>
          </a:p>
        </p:txBody>
      </p:sp>
      <p:sp>
        <p:nvSpPr>
          <p:cNvPr id="12" name="Rectangle 11"/>
          <p:cNvSpPr/>
          <p:nvPr/>
        </p:nvSpPr>
        <p:spPr>
          <a:xfrm>
            <a:off x="2377250" y="3150271"/>
            <a:ext cx="1856209" cy="29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1600" smtClean="0"/>
              <a:t>Zona minera</a:t>
            </a:r>
            <a:endParaRPr lang="es-ES_tradnl" sz="1600"/>
          </a:p>
        </p:txBody>
      </p:sp>
      <p:sp>
        <p:nvSpPr>
          <p:cNvPr id="13" name="Rectangle 12"/>
          <p:cNvSpPr/>
          <p:nvPr/>
        </p:nvSpPr>
        <p:spPr>
          <a:xfrm rot="16200000">
            <a:off x="7103257" y="4600013"/>
            <a:ext cx="2507510" cy="296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_tradnl" sz="1600" dirty="0" smtClean="0"/>
              <a:t>Importaciones de mercurio</a:t>
            </a:r>
            <a:endParaRPr lang="es-ES_tradnl" sz="1600" dirty="0"/>
          </a:p>
        </p:txBody>
      </p:sp>
      <p:sp>
        <p:nvSpPr>
          <p:cNvPr id="15" name="Rectangle 14"/>
          <p:cNvSpPr/>
          <p:nvPr/>
        </p:nvSpPr>
        <p:spPr>
          <a:xfrm>
            <a:off x="6400800" y="6502281"/>
            <a:ext cx="253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b="1" spc="-10" dirty="0" smtClean="0">
                <a:latin typeface="Avenir Book"/>
                <a:cs typeface="Avenir Book"/>
              </a:rPr>
              <a:t>Swenson </a:t>
            </a:r>
            <a:r>
              <a:rPr lang="es-ES_tradnl" b="1" i="1" spc="-10" dirty="0" smtClean="0">
                <a:latin typeface="Avenir Book"/>
                <a:cs typeface="Avenir Book"/>
              </a:rPr>
              <a:t>et al. </a:t>
            </a:r>
            <a:r>
              <a:rPr lang="es-ES_tradnl" b="1" spc="-10" dirty="0" smtClean="0">
                <a:latin typeface="Avenir Book"/>
                <a:cs typeface="Avenir Book"/>
              </a:rPr>
              <a:t>2011</a:t>
            </a:r>
            <a:endParaRPr lang="es-ES_tradnl" b="1" u="sng" spc="-1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712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ner et al 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874509"/>
            <a:ext cx="8521700" cy="5983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00800" y="6502281"/>
            <a:ext cx="253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b="1" spc="-10" dirty="0" smtClean="0">
                <a:latin typeface="Avenir Book"/>
                <a:cs typeface="Avenir Book"/>
              </a:rPr>
              <a:t>Asner </a:t>
            </a:r>
            <a:r>
              <a:rPr lang="es-ES_tradnl" b="1" i="1" spc="-10" dirty="0" smtClean="0">
                <a:latin typeface="Avenir Book"/>
                <a:cs typeface="Avenir Book"/>
              </a:rPr>
              <a:t>et al. </a:t>
            </a:r>
            <a:r>
              <a:rPr lang="es-ES_tradnl" b="1" spc="-10" dirty="0" smtClean="0">
                <a:latin typeface="Avenir Book"/>
                <a:cs typeface="Avenir Book"/>
              </a:rPr>
              <a:t>2013</a:t>
            </a:r>
            <a:endParaRPr lang="es-ES_tradnl" b="1" u="sng" spc="-10" dirty="0">
              <a:latin typeface="Avenir Book"/>
              <a:cs typeface="Avenir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1818" y="5156081"/>
            <a:ext cx="1009650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1600" b="1" spc="-10" dirty="0" smtClean="0">
                <a:latin typeface="Avenir Black"/>
                <a:cs typeface="Avenir Black"/>
              </a:rPr>
              <a:t>Leyenda</a:t>
            </a:r>
            <a:endParaRPr lang="es-ES_tradnl" sz="1600" b="1" u="sng" spc="-10" dirty="0">
              <a:latin typeface="Avenir Black"/>
              <a:cs typeface="Avenir Black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200" b="1" dirty="0">
                <a:latin typeface="Avenir Book"/>
                <a:cs typeface="Avenir Book"/>
              </a:rPr>
              <a:t>El uso de mercurio y la extensión de la minería han crecido con el subiendo precio global de oro</a:t>
            </a:r>
            <a:endParaRPr lang="es-ES_tradnl" sz="3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6830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thAmericaOverview_Square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03" y="827743"/>
            <a:ext cx="6876228" cy="6030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3463" y="2675478"/>
            <a:ext cx="590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Avenir Book"/>
                <a:cs typeface="Avenir Book"/>
              </a:rPr>
              <a:t>Perú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4899" y="3294593"/>
            <a:ext cx="98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Madre</a:t>
            </a:r>
          </a:p>
          <a:p>
            <a:pPr algn="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de Diós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59917" y="3241233"/>
            <a:ext cx="395692" cy="39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Estudios de Hg realizados en MdD</a:t>
            </a:r>
            <a:endParaRPr lang="es-ES_tradnl" dirty="0">
              <a:latin typeface="Avenir Book"/>
              <a:cs typeface="Avenir Boo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1" y="1020371"/>
            <a:ext cx="411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_tradnl" sz="3000" b="1" dirty="0">
              <a:latin typeface="Avenir Book"/>
              <a:cs typeface="Avenir 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401" y="1020371"/>
            <a:ext cx="411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_tradnl" sz="3000" b="1" dirty="0">
              <a:latin typeface="Avenir Book"/>
              <a:cs typeface="Avenir Boo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600" y="1071171"/>
            <a:ext cx="467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800" b="1" dirty="0" smtClean="0">
                <a:latin typeface="Avenir Book"/>
                <a:cs typeface="Avenir Book"/>
              </a:rPr>
              <a:t>Un análisis de investigaciones primarias </a:t>
            </a:r>
            <a:br>
              <a:rPr lang="es-ES_tradnl" sz="2800" b="1" dirty="0" smtClean="0">
                <a:latin typeface="Avenir Book"/>
                <a:cs typeface="Avenir Book"/>
              </a:rPr>
            </a:br>
            <a:r>
              <a:rPr lang="es-ES_tradnl" sz="2800" b="1" dirty="0" smtClean="0">
                <a:latin typeface="Avenir Book"/>
                <a:cs typeface="Avenir Book"/>
              </a:rPr>
              <a:t>de los estudiosos y de </a:t>
            </a:r>
            <a:br>
              <a:rPr lang="es-ES_tradnl" sz="2800" b="1" dirty="0" smtClean="0">
                <a:latin typeface="Avenir Book"/>
                <a:cs typeface="Avenir Book"/>
              </a:rPr>
            </a:br>
            <a:r>
              <a:rPr lang="es-ES_tradnl" sz="2800" b="1" dirty="0" smtClean="0">
                <a:latin typeface="Avenir Book"/>
                <a:cs typeface="Avenir Book"/>
              </a:rPr>
              <a:t>los ministerios del gobierno</a:t>
            </a:r>
            <a:endParaRPr lang="es-ES_tradnl" sz="2800" b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9895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Estudios de Hg realizados en MdD</a:t>
            </a:r>
            <a:endParaRPr lang="es-ES_tradnl" dirty="0">
              <a:latin typeface="Avenir Book"/>
              <a:cs typeface="Avenir Book"/>
            </a:endParaRPr>
          </a:p>
        </p:txBody>
      </p:sp>
      <p:pic>
        <p:nvPicPr>
          <p:cNvPr id="14" name="Picture 13" descr="Tree 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" y="1135985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1234" y="1135985"/>
            <a:ext cx="3091302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Medio ambiente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Agua, plantas, </a:t>
            </a:r>
            <a:b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sedimentos, aire</a:t>
            </a:r>
            <a:endParaRPr lang="es-ES_tradnl" sz="26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4 </a:t>
            </a:r>
            <a:r>
              <a:rPr lang="es-ES_tradnl" sz="2600" dirty="0" smtClean="0">
                <a:latin typeface="Avenir Book"/>
                <a:cs typeface="Avenir Book"/>
              </a:rPr>
              <a:t>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1996 – 2014</a:t>
            </a:r>
          </a:p>
        </p:txBody>
      </p:sp>
    </p:spTree>
    <p:extLst>
      <p:ext uri="{BB962C8B-B14F-4D97-AF65-F5344CB8AC3E}">
        <p14:creationId xmlns:p14="http://schemas.microsoft.com/office/powerpoint/2010/main" val="247157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71217" y="1118441"/>
            <a:ext cx="7948665" cy="5331752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400" spc="-200" dirty="0" smtClean="0">
                <a:solidFill>
                  <a:schemeClr val="tx1"/>
                </a:solidFill>
                <a:latin typeface="Avenir Book"/>
                <a:cs typeface="Avenir Book"/>
              </a:rPr>
              <a:t>El </a:t>
            </a:r>
            <a:r>
              <a:rPr lang="es-ES_tradnl" sz="3400" spc="-200" dirty="0">
                <a:solidFill>
                  <a:schemeClr val="tx1"/>
                </a:solidFill>
                <a:latin typeface="Avenir Book"/>
                <a:cs typeface="Avenir Book"/>
              </a:rPr>
              <a:t>m</a:t>
            </a:r>
            <a:r>
              <a:rPr lang="es-ES_tradnl" sz="3400" spc="-200" dirty="0" smtClean="0">
                <a:solidFill>
                  <a:schemeClr val="tx1"/>
                </a:solidFill>
                <a:latin typeface="Avenir Book"/>
                <a:cs typeface="Avenir Book"/>
              </a:rPr>
              <a:t>ercurio, la salud y la contaminación global</a:t>
            </a:r>
          </a:p>
          <a:p>
            <a:pPr marL="0" indent="0">
              <a:buNone/>
            </a:pPr>
            <a:r>
              <a:rPr lang="es-ES_tradnl" sz="4000" dirty="0" smtClean="0">
                <a:solidFill>
                  <a:schemeClr val="tx1"/>
                </a:solidFill>
                <a:latin typeface="Avenir Book"/>
                <a:cs typeface="Avenir Book"/>
              </a:rPr>
              <a:t/>
            </a:r>
            <a:br>
              <a:rPr lang="es-ES_tradnl" sz="4000" dirty="0" smtClean="0">
                <a:solidFill>
                  <a:schemeClr val="tx1"/>
                </a:solidFill>
                <a:latin typeface="Avenir Book"/>
                <a:cs typeface="Avenir Book"/>
              </a:rPr>
            </a:br>
            <a:r>
              <a:rPr lang="es-ES_tradnl" sz="3600" dirty="0" smtClean="0">
                <a:solidFill>
                  <a:schemeClr val="tx1"/>
                </a:solidFill>
                <a:latin typeface="Avenir Book"/>
                <a:cs typeface="Avenir Book"/>
              </a:rPr>
              <a:t>Estudios de Hg en Madre de Di</a:t>
            </a:r>
            <a:r>
              <a:rPr lang="es-ES_tradnl" sz="3600" dirty="0">
                <a:solidFill>
                  <a:schemeClr val="tx1"/>
                </a:solidFill>
                <a:latin typeface="Avenir Book"/>
                <a:cs typeface="Avenir Book"/>
              </a:rPr>
              <a:t>o</a:t>
            </a:r>
            <a:r>
              <a:rPr lang="es-ES_tradnl" sz="3600" dirty="0" smtClean="0">
                <a:solidFill>
                  <a:schemeClr val="tx1"/>
                </a:solidFill>
                <a:latin typeface="Avenir Book"/>
                <a:cs typeface="Avenir Book"/>
              </a:rPr>
              <a:t>s</a:t>
            </a:r>
          </a:p>
          <a:p>
            <a:pPr marL="0" indent="0">
              <a:buNone/>
            </a:pPr>
            <a:endParaRPr lang="es-ES_tradnl" sz="36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endParaRPr lang="es-ES_tradnl" sz="3600" dirty="0" smtClean="0">
              <a:solidFill>
                <a:schemeClr val="tx1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s-ES_tradnl" sz="3600" dirty="0" smtClean="0">
                <a:solidFill>
                  <a:schemeClr val="tx1"/>
                </a:solidFill>
                <a:latin typeface="Avenir Book"/>
                <a:cs typeface="Avenir Book"/>
              </a:rPr>
              <a:t>Discusión y Implicaciones</a:t>
            </a:r>
          </a:p>
          <a:p>
            <a:pPr marL="457200" lvl="1" indent="0">
              <a:buNone/>
            </a:pPr>
            <a:endParaRPr lang="es-ES_tradnl" sz="2600" dirty="0" smtClean="0">
              <a:solidFill>
                <a:schemeClr val="tx1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s-ES_tradnl" sz="3600" dirty="0" smtClean="0">
                <a:solidFill>
                  <a:schemeClr val="tx1"/>
                </a:solidFill>
                <a:latin typeface="Avenir Book"/>
                <a:cs typeface="Avenir Book"/>
              </a:rPr>
              <a:t>Preguntas</a:t>
            </a:r>
            <a:endParaRPr lang="es-ES_tradnl" sz="3600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Resumen de la presentación de hoy</a:t>
            </a:r>
            <a:endParaRPr lang="es-ES_tradnl" dirty="0">
              <a:latin typeface="Avenir Book"/>
              <a:cs typeface="Avenir Book"/>
            </a:endParaRPr>
          </a:p>
        </p:txBody>
      </p:sp>
      <p:pic>
        <p:nvPicPr>
          <p:cNvPr id="5" name="Picture 4" descr="Microscope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5" y="2179119"/>
            <a:ext cx="587829" cy="731520"/>
          </a:xfrm>
          <a:prstGeom prst="rect">
            <a:avLst/>
          </a:prstGeom>
        </p:spPr>
      </p:pic>
      <p:pic>
        <p:nvPicPr>
          <p:cNvPr id="6" name="Picture 5" descr="Human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40" y="3180685"/>
            <a:ext cx="354609" cy="914400"/>
          </a:xfrm>
          <a:prstGeom prst="rect">
            <a:avLst/>
          </a:prstGeom>
        </p:spPr>
      </p:pic>
      <p:pic>
        <p:nvPicPr>
          <p:cNvPr id="8" name="Picture 7" descr="Fish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23" y="3180685"/>
            <a:ext cx="914400" cy="914400"/>
          </a:xfrm>
          <a:prstGeom prst="rect">
            <a:avLst/>
          </a:prstGeom>
        </p:spPr>
      </p:pic>
      <p:pic>
        <p:nvPicPr>
          <p:cNvPr id="12" name="Picture 11" descr="Hawk 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88" y="3180685"/>
            <a:ext cx="884903" cy="914400"/>
          </a:xfrm>
          <a:prstGeom prst="rect">
            <a:avLst/>
          </a:prstGeom>
        </p:spPr>
      </p:pic>
      <p:pic>
        <p:nvPicPr>
          <p:cNvPr id="14" name="Picture 13" descr="Tree Ic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31" y="3180685"/>
            <a:ext cx="914400" cy="914400"/>
          </a:xfrm>
          <a:prstGeom prst="rect">
            <a:avLst/>
          </a:prstGeom>
        </p:spPr>
      </p:pic>
      <p:pic>
        <p:nvPicPr>
          <p:cNvPr id="15" name="Picture 14" descr="Earth 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0" y="1089894"/>
            <a:ext cx="751291" cy="731520"/>
          </a:xfrm>
          <a:prstGeom prst="rect">
            <a:avLst/>
          </a:prstGeom>
        </p:spPr>
      </p:pic>
      <p:pic>
        <p:nvPicPr>
          <p:cNvPr id="17" name="Picture 16" descr="Word Bubble Ic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5" y="4440607"/>
            <a:ext cx="548640" cy="548640"/>
          </a:xfrm>
          <a:prstGeom prst="rect">
            <a:avLst/>
          </a:prstGeom>
        </p:spPr>
      </p:pic>
      <p:pic>
        <p:nvPicPr>
          <p:cNvPr id="18" name="Picture 17" descr="Question Mark 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5" y="55191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6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Estudios de Hg realizados en MdD</a:t>
            </a:r>
            <a:endParaRPr lang="es-ES_tradnl" dirty="0">
              <a:latin typeface="Avenir Book"/>
              <a:cs typeface="Avenir Book"/>
            </a:endParaRPr>
          </a:p>
        </p:txBody>
      </p:sp>
      <p:pic>
        <p:nvPicPr>
          <p:cNvPr id="8" name="Picture 7" descr="Fish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8" y="945485"/>
            <a:ext cx="914400" cy="914400"/>
          </a:xfrm>
          <a:prstGeom prst="rect">
            <a:avLst/>
          </a:prstGeom>
        </p:spPr>
      </p:pic>
      <p:pic>
        <p:nvPicPr>
          <p:cNvPr id="14" name="Picture 13" descr="Tree 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" y="1135985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1234" y="1135985"/>
            <a:ext cx="3091302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Medio ambiente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Agua, plantas, </a:t>
            </a:r>
            <a:b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sedimentos, aire</a:t>
            </a:r>
            <a:endParaRPr lang="es-ES_tradnl" sz="26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4 </a:t>
            </a:r>
            <a:r>
              <a:rPr lang="es-ES_tradnl" sz="2600" dirty="0" smtClean="0">
                <a:latin typeface="Avenir Book"/>
                <a:cs typeface="Avenir Book"/>
              </a:rPr>
              <a:t>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1996 –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6534" y="1135985"/>
            <a:ext cx="290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Peces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>
                <a:latin typeface="Avenir Book"/>
                <a:cs typeface="Avenir Book"/>
              </a:rPr>
              <a:t>9</a:t>
            </a:r>
            <a:r>
              <a:rPr lang="es-ES_tradnl" sz="2600" dirty="0" smtClean="0">
                <a:latin typeface="Avenir Book"/>
                <a:cs typeface="Avenir Book"/>
              </a:rPr>
              <a:t> 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1993 – 2013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7157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Estudios de Hg realizados en MdD</a:t>
            </a:r>
            <a:endParaRPr lang="es-ES_tradnl" dirty="0">
              <a:latin typeface="Avenir Book"/>
              <a:cs typeface="Avenir Book"/>
            </a:endParaRPr>
          </a:p>
        </p:txBody>
      </p:sp>
      <p:pic>
        <p:nvPicPr>
          <p:cNvPr id="8" name="Picture 7" descr="Fish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8" y="945485"/>
            <a:ext cx="914400" cy="914400"/>
          </a:xfrm>
          <a:prstGeom prst="rect">
            <a:avLst/>
          </a:prstGeom>
        </p:spPr>
      </p:pic>
      <p:pic>
        <p:nvPicPr>
          <p:cNvPr id="12" name="Picture 11" descr="Hawk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" y="4018885"/>
            <a:ext cx="884903" cy="914400"/>
          </a:xfrm>
          <a:prstGeom prst="rect">
            <a:avLst/>
          </a:prstGeom>
        </p:spPr>
      </p:pic>
      <p:pic>
        <p:nvPicPr>
          <p:cNvPr id="14" name="Picture 13" descr="Tree 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" y="1135985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1234" y="1135985"/>
            <a:ext cx="3091302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Medio ambiente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Agua, plantas, </a:t>
            </a:r>
            <a:b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sedimentos, aire</a:t>
            </a:r>
            <a:endParaRPr lang="es-ES_tradnl" sz="26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4 </a:t>
            </a:r>
            <a:r>
              <a:rPr lang="es-ES_tradnl" sz="2600" dirty="0" smtClean="0">
                <a:latin typeface="Avenir Book"/>
                <a:cs typeface="Avenir Book"/>
              </a:rPr>
              <a:t>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1996 –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6534" y="1135985"/>
            <a:ext cx="290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Peces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>
                <a:latin typeface="Avenir Book"/>
                <a:cs typeface="Avenir Book"/>
              </a:rPr>
              <a:t>9</a:t>
            </a:r>
            <a:r>
              <a:rPr lang="es-ES_tradnl" sz="2600" dirty="0" smtClean="0">
                <a:latin typeface="Avenir Book"/>
                <a:cs typeface="Avenir Book"/>
              </a:rPr>
              <a:t> 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1993 – 2013</a:t>
            </a:r>
          </a:p>
          <a:p>
            <a:endParaRPr lang="en-US" sz="3000" dirty="0"/>
          </a:p>
        </p:txBody>
      </p:sp>
      <p:sp>
        <p:nvSpPr>
          <p:cNvPr id="16" name="Rectangle 15"/>
          <p:cNvSpPr/>
          <p:nvPr/>
        </p:nvSpPr>
        <p:spPr>
          <a:xfrm>
            <a:off x="1376131" y="4023240"/>
            <a:ext cx="246734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Vida silvestre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>
                <a:latin typeface="Avenir Book"/>
                <a:cs typeface="Avenir Book"/>
              </a:rPr>
              <a:t>3</a:t>
            </a:r>
            <a:r>
              <a:rPr lang="es-ES_tradnl" sz="2600" dirty="0" smtClean="0">
                <a:latin typeface="Avenir Book"/>
                <a:cs typeface="Avenir Book"/>
              </a:rPr>
              <a:t> 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1993 – 2009</a:t>
            </a:r>
          </a:p>
        </p:txBody>
      </p:sp>
    </p:spTree>
    <p:extLst>
      <p:ext uri="{BB962C8B-B14F-4D97-AF65-F5344CB8AC3E}">
        <p14:creationId xmlns:p14="http://schemas.microsoft.com/office/powerpoint/2010/main" val="247157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Estudios de Hg realizados en MdD</a:t>
            </a:r>
            <a:endParaRPr lang="es-ES_tradnl" dirty="0">
              <a:latin typeface="Avenir Book"/>
              <a:cs typeface="Avenir Book"/>
            </a:endParaRPr>
          </a:p>
        </p:txBody>
      </p:sp>
      <p:pic>
        <p:nvPicPr>
          <p:cNvPr id="6" name="Picture 5" descr="Human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91" y="4018885"/>
            <a:ext cx="354609" cy="914400"/>
          </a:xfrm>
          <a:prstGeom prst="rect">
            <a:avLst/>
          </a:prstGeom>
        </p:spPr>
      </p:pic>
      <p:pic>
        <p:nvPicPr>
          <p:cNvPr id="8" name="Picture 7" descr="Fish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8" y="945485"/>
            <a:ext cx="914400" cy="914400"/>
          </a:xfrm>
          <a:prstGeom prst="rect">
            <a:avLst/>
          </a:prstGeom>
        </p:spPr>
      </p:pic>
      <p:pic>
        <p:nvPicPr>
          <p:cNvPr id="12" name="Picture 11" descr="Hawk 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" y="4018885"/>
            <a:ext cx="884903" cy="914400"/>
          </a:xfrm>
          <a:prstGeom prst="rect">
            <a:avLst/>
          </a:prstGeom>
        </p:spPr>
      </p:pic>
      <p:pic>
        <p:nvPicPr>
          <p:cNvPr id="14" name="Picture 13" descr="Tree Ic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" y="1135985"/>
            <a:ext cx="91440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1234" y="1135985"/>
            <a:ext cx="3091302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Medio ambiente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Agua, plantas, </a:t>
            </a:r>
            <a:b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s-ES_tradnl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sedimentos, aire</a:t>
            </a:r>
            <a:endParaRPr lang="es-ES_tradnl" sz="26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4 </a:t>
            </a:r>
            <a:r>
              <a:rPr lang="es-ES_tradnl" sz="2600" dirty="0" smtClean="0">
                <a:latin typeface="Avenir Book"/>
                <a:cs typeface="Avenir Book"/>
              </a:rPr>
              <a:t>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1996 – 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26534" y="1135985"/>
            <a:ext cx="290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Peces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>
                <a:latin typeface="Avenir Book"/>
                <a:cs typeface="Avenir Book"/>
              </a:rPr>
              <a:t>9</a:t>
            </a:r>
            <a:r>
              <a:rPr lang="es-ES_tradnl" sz="2600" dirty="0" smtClean="0">
                <a:latin typeface="Avenir Book"/>
                <a:cs typeface="Avenir Book"/>
              </a:rPr>
              <a:t> 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1993 – 2013</a:t>
            </a:r>
          </a:p>
          <a:p>
            <a:endParaRPr lang="en-US" sz="3000" dirty="0"/>
          </a:p>
        </p:txBody>
      </p:sp>
      <p:sp>
        <p:nvSpPr>
          <p:cNvPr id="16" name="Rectangle 15"/>
          <p:cNvSpPr/>
          <p:nvPr/>
        </p:nvSpPr>
        <p:spPr>
          <a:xfrm>
            <a:off x="1376131" y="4023240"/>
            <a:ext cx="246734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Vida silvestre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>
                <a:latin typeface="Avenir Book"/>
                <a:cs typeface="Avenir Book"/>
              </a:rPr>
              <a:t>3</a:t>
            </a:r>
            <a:r>
              <a:rPr lang="es-ES_tradnl" sz="2600" dirty="0" smtClean="0">
                <a:latin typeface="Avenir Book"/>
                <a:cs typeface="Avenir Book"/>
              </a:rPr>
              <a:t> 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1993 – 2009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26534" y="4011870"/>
            <a:ext cx="29078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Humanos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5 estudios</a:t>
            </a:r>
          </a:p>
          <a:p>
            <a:pPr marL="457200" indent="-457200">
              <a:buFont typeface="Arial"/>
              <a:buChar char="•"/>
            </a:pPr>
            <a:r>
              <a:rPr lang="es-ES_tradnl" sz="2600" dirty="0" smtClean="0">
                <a:latin typeface="Avenir Book"/>
                <a:cs typeface="Avenir Book"/>
              </a:rPr>
              <a:t>2010 – 2014</a:t>
            </a:r>
          </a:p>
        </p:txBody>
      </p:sp>
    </p:spTree>
    <p:extLst>
      <p:ext uri="{BB962C8B-B14F-4D97-AF65-F5344CB8AC3E}">
        <p14:creationId xmlns:p14="http://schemas.microsoft.com/office/powerpoint/2010/main" val="247157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76435" y="5523233"/>
            <a:ext cx="1431004" cy="10496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ES_tradnl" sz="3600" b="1" dirty="0" smtClean="0">
                <a:latin typeface="Avenir Book"/>
                <a:cs typeface="Avenir Book"/>
              </a:rPr>
              <a:t>Varios </a:t>
            </a:r>
            <a:r>
              <a:rPr lang="es-ES_tradnl" sz="3600" b="1" dirty="0" smtClean="0">
                <a:latin typeface="Avenir Book"/>
                <a:cs typeface="Avenir Book"/>
              </a:rPr>
              <a:t>estudios </a:t>
            </a:r>
            <a:r>
              <a:rPr lang="es-ES_tradnl" sz="3600" b="1" dirty="0">
                <a:latin typeface="Avenir Book"/>
                <a:cs typeface="Avenir Book"/>
              </a:rPr>
              <a:t>han descubierto niveles elevados de </a:t>
            </a:r>
            <a:r>
              <a:rPr lang="es-ES_tradnl" sz="3600" b="1" dirty="0" smtClean="0">
                <a:latin typeface="Avenir Book"/>
                <a:cs typeface="Avenir Book"/>
              </a:rPr>
              <a:t>Hg </a:t>
            </a:r>
            <a:r>
              <a:rPr lang="es-ES_tradnl" sz="3600" b="1" dirty="0" smtClean="0">
                <a:latin typeface="Avenir Book"/>
                <a:cs typeface="Avenir Book"/>
              </a:rPr>
              <a:t>en </a:t>
            </a:r>
            <a:r>
              <a:rPr lang="es-ES_tradnl" sz="3600" b="1" dirty="0" smtClean="0">
                <a:latin typeface="Avenir Book"/>
                <a:cs typeface="Avenir Book"/>
              </a:rPr>
              <a:t>peces de la regi</a:t>
            </a:r>
            <a:r>
              <a:rPr lang="es-ES_tradnl" sz="3600" b="1" dirty="0" smtClean="0">
                <a:latin typeface="Avenir Book"/>
                <a:cs typeface="Avenir Book"/>
              </a:rPr>
              <a:t>ón</a:t>
            </a:r>
            <a:endParaRPr lang="en-US" sz="3600" b="1" dirty="0">
              <a:latin typeface="Avenir Book"/>
              <a:cs typeface="Avenir Book"/>
            </a:endParaRPr>
          </a:p>
        </p:txBody>
      </p:sp>
      <p:pic>
        <p:nvPicPr>
          <p:cNvPr id="47" name="Picture 46" descr="Fish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1" y="6115707"/>
            <a:ext cx="914400" cy="914400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>
            <a:off x="316050" y="3798717"/>
            <a:ext cx="8511900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820244" y="3798717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1990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7602469" y="3806970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76435" y="5523233"/>
            <a:ext cx="1431004" cy="10496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ES_tradnl" sz="3600" b="1" dirty="0" smtClean="0">
                <a:latin typeface="Avenir Book"/>
                <a:cs typeface="Avenir Book"/>
              </a:rPr>
              <a:t>Varios </a:t>
            </a:r>
            <a:r>
              <a:rPr lang="es-ES_tradnl" sz="3600" b="1" dirty="0" smtClean="0">
                <a:latin typeface="Avenir Book"/>
                <a:cs typeface="Avenir Book"/>
              </a:rPr>
              <a:t>estudios </a:t>
            </a:r>
            <a:r>
              <a:rPr lang="es-ES_tradnl" sz="3600" b="1" dirty="0">
                <a:latin typeface="Avenir Book"/>
                <a:cs typeface="Avenir Book"/>
              </a:rPr>
              <a:t>han descubierto niveles elevados de </a:t>
            </a:r>
            <a:r>
              <a:rPr lang="es-ES_tradnl" sz="3600" b="1" dirty="0" smtClean="0">
                <a:latin typeface="Avenir Book"/>
                <a:cs typeface="Avenir Book"/>
              </a:rPr>
              <a:t>Hg </a:t>
            </a:r>
            <a:r>
              <a:rPr lang="es-ES_tradnl" sz="3600" b="1" dirty="0" smtClean="0">
                <a:latin typeface="Avenir Book"/>
                <a:cs typeface="Avenir Book"/>
              </a:rPr>
              <a:t>en </a:t>
            </a:r>
            <a:r>
              <a:rPr lang="es-ES_tradnl" sz="3600" b="1" dirty="0" smtClean="0">
                <a:latin typeface="Avenir Book"/>
                <a:cs typeface="Avenir Book"/>
              </a:rPr>
              <a:t>peces de la regi</a:t>
            </a:r>
            <a:r>
              <a:rPr lang="es-ES_tradnl" sz="3600" b="1" dirty="0" smtClean="0">
                <a:latin typeface="Avenir Book"/>
                <a:cs typeface="Avenir Book"/>
              </a:rPr>
              <a:t>ón</a:t>
            </a:r>
            <a:endParaRPr lang="en-US" sz="3600" b="1" dirty="0">
              <a:latin typeface="Avenir Book"/>
              <a:cs typeface="Avenir Book"/>
            </a:endParaRPr>
          </a:p>
        </p:txBody>
      </p:sp>
      <p:pic>
        <p:nvPicPr>
          <p:cNvPr id="47" name="Picture 46" descr="Fish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1" y="6115707"/>
            <a:ext cx="914400" cy="914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16050" y="3798717"/>
            <a:ext cx="8511900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345528" y="2037019"/>
            <a:ext cx="1821690" cy="176169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1577" y="1841269"/>
            <a:ext cx="1544012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Gutleb </a:t>
            </a:r>
            <a:r>
              <a:rPr lang="es-ES_tradnl" i="1" dirty="0" smtClean="0">
                <a:latin typeface="Avenir Book"/>
                <a:cs typeface="Avenir Book"/>
              </a:rPr>
              <a:t>et al</a:t>
            </a:r>
            <a:r>
              <a:rPr lang="es-ES_tradnl" dirty="0" smtClean="0">
                <a:latin typeface="Avenir Book"/>
                <a:cs typeface="Avenir Book"/>
              </a:rPr>
              <a:t>.</a:t>
            </a:r>
          </a:p>
          <a:p>
            <a:r>
              <a:rPr lang="es-ES_tradnl" sz="1400" dirty="0" smtClean="0">
                <a:latin typeface="Avenir Book"/>
                <a:cs typeface="Avenir Book"/>
              </a:rPr>
              <a:t>Niveles elevados</a:t>
            </a:r>
          </a:p>
          <a:p>
            <a:r>
              <a:rPr lang="es-ES_tradnl" sz="1400" dirty="0" smtClean="0">
                <a:latin typeface="Avenir Book"/>
                <a:cs typeface="Avenir Book"/>
              </a:rPr>
              <a:t>en 6 peces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0244" y="3798717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1990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556705" y="3429386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2012</a:t>
            </a:r>
            <a:endParaRPr lang="en-US" dirty="0"/>
          </a:p>
        </p:txBody>
      </p:sp>
      <p:cxnSp>
        <p:nvCxnSpPr>
          <p:cNvPr id="36" name="Elbow Connector 35"/>
          <p:cNvCxnSpPr/>
          <p:nvPr/>
        </p:nvCxnSpPr>
        <p:spPr>
          <a:xfrm>
            <a:off x="1203586" y="3798717"/>
            <a:ext cx="1403955" cy="1373030"/>
          </a:xfrm>
          <a:prstGeom prst="bent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07439" y="4966671"/>
            <a:ext cx="2191467" cy="166199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Gutleb </a:t>
            </a:r>
            <a:r>
              <a:rPr lang="es-ES_tradnl" i="1" dirty="0" smtClean="0">
                <a:latin typeface="Avenir Book"/>
                <a:cs typeface="Avenir Book"/>
              </a:rPr>
              <a:t>et al</a:t>
            </a:r>
            <a:r>
              <a:rPr lang="es-ES_tradnl" dirty="0" smtClean="0">
                <a:latin typeface="Avenir Book"/>
                <a:cs typeface="Avenir Book"/>
              </a:rPr>
              <a:t>.</a:t>
            </a:r>
          </a:p>
          <a:p>
            <a:r>
              <a:rPr lang="es-ES_tradnl" sz="1400" dirty="0" smtClean="0">
                <a:latin typeface="Avenir Book"/>
                <a:cs typeface="Avenir Book"/>
              </a:rPr>
              <a:t>Niveles elevados en peces 200 km rio </a:t>
            </a:r>
            <a:r>
              <a:rPr lang="es-ES_tradnl" sz="1400" dirty="0">
                <a:latin typeface="Avenir Book"/>
                <a:cs typeface="Avenir Book"/>
              </a:rPr>
              <a:t>a</a:t>
            </a:r>
            <a:r>
              <a:rPr lang="es-ES_tradnl" sz="1400" dirty="0" smtClean="0">
                <a:latin typeface="Avenir Book"/>
                <a:cs typeface="Avenir Book"/>
              </a:rPr>
              <a:t>bajo de la miner</a:t>
            </a:r>
            <a:r>
              <a:rPr lang="es-ES_tradnl" sz="1400" dirty="0" smtClean="0">
                <a:latin typeface="Avenir Book"/>
                <a:cs typeface="Avenir Book"/>
              </a:rPr>
              <a:t>ía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i="1" dirty="0" smtClean="0">
                <a:latin typeface="Avenir Book"/>
                <a:cs typeface="Avenir Book"/>
              </a:rPr>
              <a:t>Rio Manu, Rio Cumerjali,</a:t>
            </a:r>
            <a:br>
              <a:rPr lang="es-ES_tradnl" sz="1400" i="1" dirty="0" smtClean="0">
                <a:latin typeface="Avenir Book"/>
                <a:cs typeface="Avenir Book"/>
              </a:rPr>
            </a:br>
            <a:r>
              <a:rPr lang="es-ES_tradnl" sz="1400" i="1" dirty="0" smtClean="0">
                <a:latin typeface="Avenir Book"/>
                <a:cs typeface="Avenir Book"/>
              </a:rPr>
              <a:t>Rio La Torre, Pto. Maldonado</a:t>
            </a:r>
            <a:endParaRPr lang="es-ES_tradnl" sz="1400" dirty="0" smtClean="0">
              <a:latin typeface="Avenir Book"/>
              <a:cs typeface="Avenir Book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37827" y="3429385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1993</a:t>
            </a:r>
            <a:endParaRPr lang="en-US" dirty="0"/>
          </a:p>
        </p:txBody>
      </p:sp>
      <p:cxnSp>
        <p:nvCxnSpPr>
          <p:cNvPr id="39" name="Elbow Connector 38"/>
          <p:cNvCxnSpPr/>
          <p:nvPr/>
        </p:nvCxnSpPr>
        <p:spPr>
          <a:xfrm flipV="1">
            <a:off x="2107439" y="2768944"/>
            <a:ext cx="1367962" cy="1029774"/>
          </a:xfrm>
          <a:prstGeom prst="bent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48497" y="3798717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1995</a:t>
            </a:r>
            <a:endParaRPr lang="en-US" dirty="0"/>
          </a:p>
        </p:txBody>
      </p:sp>
      <p:cxnSp>
        <p:nvCxnSpPr>
          <p:cNvPr id="43" name="Elbow Connector 42"/>
          <p:cNvCxnSpPr/>
          <p:nvPr/>
        </p:nvCxnSpPr>
        <p:spPr>
          <a:xfrm>
            <a:off x="2640918" y="3798717"/>
            <a:ext cx="1191725" cy="480561"/>
          </a:xfrm>
          <a:prstGeom prst="bent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646784" y="4065071"/>
            <a:ext cx="2036449" cy="1015663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Deza Arroyo</a:t>
            </a:r>
            <a:br>
              <a:rPr lang="es-ES_tradnl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Niveles elevados de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Hg en 5 especies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i="1" dirty="0" smtClean="0">
                <a:latin typeface="Avenir Book"/>
                <a:cs typeface="Avenir Book"/>
              </a:rPr>
              <a:t>Manu, Pto. Maldonado</a:t>
            </a:r>
            <a:endParaRPr lang="es-ES_tradnl" sz="1400" dirty="0" smtClean="0">
              <a:latin typeface="Avenir Book"/>
              <a:cs typeface="Avenir Book"/>
            </a:endParaRPr>
          </a:p>
        </p:txBody>
      </p:sp>
      <p:cxnSp>
        <p:nvCxnSpPr>
          <p:cNvPr id="58" name="Elbow Connector 57"/>
          <p:cNvCxnSpPr/>
          <p:nvPr/>
        </p:nvCxnSpPr>
        <p:spPr>
          <a:xfrm flipV="1">
            <a:off x="2735939" y="2037019"/>
            <a:ext cx="1821690" cy="1761698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029212" y="2583398"/>
            <a:ext cx="1864613" cy="8002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IMA</a:t>
            </a:r>
          </a:p>
          <a:p>
            <a:r>
              <a:rPr lang="es-ES_tradnl" sz="1400" dirty="0" smtClean="0">
                <a:latin typeface="Avenir Book"/>
                <a:cs typeface="Avenir Book"/>
              </a:rPr>
              <a:t>Niveles elevados de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MeHg en 3 peces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991988" y="1749733"/>
            <a:ext cx="1835181" cy="1015663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Gutleb </a:t>
            </a:r>
            <a:r>
              <a:rPr lang="es-ES_tradnl" i="1" dirty="0" smtClean="0">
                <a:latin typeface="Avenir Book"/>
                <a:cs typeface="Avenir Book"/>
              </a:rPr>
              <a:t>et al</a:t>
            </a:r>
            <a:r>
              <a:rPr lang="es-ES_tradnl" dirty="0" smtClean="0">
                <a:latin typeface="Avenir Book"/>
                <a:cs typeface="Avenir Book"/>
              </a:rPr>
              <a:t>.</a:t>
            </a:r>
          </a:p>
          <a:p>
            <a:r>
              <a:rPr lang="es-ES_tradnl" sz="1400" dirty="0" smtClean="0">
                <a:latin typeface="Avenir Book"/>
                <a:cs typeface="Avenir Book"/>
              </a:rPr>
              <a:t>Niveles elevados 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de</a:t>
            </a:r>
            <a:r>
              <a:rPr lang="es-ES_tradnl" sz="1400" dirty="0">
                <a:latin typeface="Avenir Book"/>
                <a:cs typeface="Avenir Book"/>
              </a:rPr>
              <a:t> </a:t>
            </a:r>
            <a:r>
              <a:rPr lang="es-ES_tradnl" sz="1400" dirty="0" smtClean="0">
                <a:latin typeface="Avenir Book"/>
                <a:cs typeface="Avenir Book"/>
              </a:rPr>
              <a:t>Hg en 4 especies</a:t>
            </a:r>
          </a:p>
          <a:p>
            <a:r>
              <a:rPr lang="es-ES_tradnl" sz="1400" i="1" dirty="0" smtClean="0">
                <a:latin typeface="Avenir Book"/>
                <a:cs typeface="Avenir Book"/>
              </a:rPr>
              <a:t>Rio Candamo</a:t>
            </a:r>
          </a:p>
        </p:txBody>
      </p:sp>
      <p:cxnSp>
        <p:nvCxnSpPr>
          <p:cNvPr id="62" name="Elbow Connector 61"/>
          <p:cNvCxnSpPr/>
          <p:nvPr/>
        </p:nvCxnSpPr>
        <p:spPr>
          <a:xfrm>
            <a:off x="5603146" y="3798718"/>
            <a:ext cx="2130965" cy="2048102"/>
          </a:xfrm>
          <a:prstGeom prst="bent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881002" y="5615929"/>
            <a:ext cx="2191467" cy="123110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Roach </a:t>
            </a:r>
            <a:r>
              <a:rPr lang="es-ES_tradnl" i="1" dirty="0" smtClean="0">
                <a:latin typeface="Avenir Book"/>
                <a:cs typeface="Avenir Book"/>
              </a:rPr>
              <a:t>et al</a:t>
            </a:r>
            <a:r>
              <a:rPr lang="es-ES_tradnl" dirty="0" smtClean="0">
                <a:latin typeface="Avenir Book"/>
                <a:cs typeface="Avenir Book"/>
              </a:rPr>
              <a:t>.</a:t>
            </a:r>
          </a:p>
          <a:p>
            <a:r>
              <a:rPr lang="es-ES_tradnl" sz="1400" dirty="0" smtClean="0">
                <a:latin typeface="Avenir Book"/>
                <a:cs typeface="Avenir Book"/>
              </a:rPr>
              <a:t>Niveles elevados de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Hg en peces de los r</a:t>
            </a:r>
            <a:r>
              <a:rPr lang="es-ES_tradnl" sz="1400" dirty="0" smtClean="0">
                <a:latin typeface="Avenir Book"/>
                <a:cs typeface="Avenir Book"/>
              </a:rPr>
              <a:t>í</a:t>
            </a:r>
            <a:r>
              <a:rPr lang="es-ES_tradnl" sz="1400" dirty="0" smtClean="0">
                <a:latin typeface="Avenir Book"/>
                <a:cs typeface="Avenir Book"/>
              </a:rPr>
              <a:t>os y los lagos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i="1" dirty="0" smtClean="0">
                <a:latin typeface="Avenir Book"/>
                <a:cs typeface="Avenir Book"/>
              </a:rPr>
              <a:t>Rio Tambopata</a:t>
            </a:r>
            <a:endParaRPr lang="es-ES_tradnl" sz="1400" dirty="0" smtClean="0">
              <a:latin typeface="Avenir Book"/>
              <a:cs typeface="Avenir Book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28809" y="3429386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2009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991988" y="3798717"/>
            <a:ext cx="1691245" cy="3656"/>
          </a:xfrm>
          <a:prstGeom prst="line">
            <a:avLst/>
          </a:prstGeom>
          <a:ln w="76200" cmpd="sng"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>
            <a:off x="7221402" y="3798718"/>
            <a:ext cx="1313596" cy="812376"/>
          </a:xfrm>
          <a:prstGeom prst="bent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244165" y="4278030"/>
            <a:ext cx="1725364" cy="123110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CAMEP</a:t>
            </a:r>
          </a:p>
          <a:p>
            <a:r>
              <a:rPr lang="es-ES_tradnl" sz="1400" dirty="0" smtClean="0">
                <a:latin typeface="Avenir Book"/>
                <a:cs typeface="Avenir Book"/>
              </a:rPr>
              <a:t>Niveles elevados en 60% de peces del mercado</a:t>
            </a:r>
          </a:p>
          <a:p>
            <a:r>
              <a:rPr lang="es-ES_tradnl" sz="1400" i="1" dirty="0" smtClean="0">
                <a:latin typeface="Avenir Book"/>
                <a:cs typeface="Avenir Book"/>
              </a:rPr>
              <a:t>Pto. Maldonado</a:t>
            </a:r>
            <a:r>
              <a:rPr lang="es-ES_tradnl" sz="1400" dirty="0" smtClean="0">
                <a:latin typeface="Avenir Book"/>
                <a:cs typeface="Avenir Book"/>
              </a:rPr>
              <a:t> </a:t>
            </a:r>
          </a:p>
        </p:txBody>
      </p:sp>
      <p:cxnSp>
        <p:nvCxnSpPr>
          <p:cNvPr id="78" name="Elbow Connector 77"/>
          <p:cNvCxnSpPr/>
          <p:nvPr/>
        </p:nvCxnSpPr>
        <p:spPr>
          <a:xfrm flipV="1">
            <a:off x="5936563" y="1632182"/>
            <a:ext cx="2354805" cy="2166536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284467" y="1341869"/>
            <a:ext cx="1859534" cy="80021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PRODUCE</a:t>
            </a:r>
            <a:br>
              <a:rPr lang="es-ES_tradnl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Niveles elevados 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de</a:t>
            </a:r>
            <a:r>
              <a:rPr lang="es-ES_tradnl" sz="1400" dirty="0">
                <a:latin typeface="Avenir Book"/>
                <a:cs typeface="Avenir Book"/>
              </a:rPr>
              <a:t> </a:t>
            </a:r>
            <a:r>
              <a:rPr lang="es-ES_tradnl" sz="1400" dirty="0" smtClean="0">
                <a:latin typeface="Avenir Book"/>
                <a:cs typeface="Avenir Book"/>
              </a:rPr>
              <a:t>Hg en 6 especies</a:t>
            </a:r>
          </a:p>
        </p:txBody>
      </p:sp>
      <p:cxnSp>
        <p:nvCxnSpPr>
          <p:cNvPr id="81" name="Elbow Connector 80"/>
          <p:cNvCxnSpPr/>
          <p:nvPr/>
        </p:nvCxnSpPr>
        <p:spPr>
          <a:xfrm flipV="1">
            <a:off x="6434452" y="2772599"/>
            <a:ext cx="1367962" cy="1029774"/>
          </a:xfrm>
          <a:prstGeom prst="bent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324975" y="2491862"/>
            <a:ext cx="1644554" cy="101566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ITP</a:t>
            </a:r>
            <a:br>
              <a:rPr lang="es-ES_tradnl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Niveles elevados </a:t>
            </a:r>
            <a:br>
              <a:rPr lang="es-ES_tradnl" sz="1400" dirty="0" smtClean="0">
                <a:latin typeface="Avenir Book"/>
                <a:cs typeface="Avenir Book"/>
              </a:rPr>
            </a:br>
            <a:r>
              <a:rPr lang="es-ES_tradnl" sz="1400" dirty="0" smtClean="0">
                <a:latin typeface="Avenir Book"/>
                <a:cs typeface="Avenir Book"/>
              </a:rPr>
              <a:t>de</a:t>
            </a:r>
            <a:r>
              <a:rPr lang="es-ES_tradnl" sz="1400" dirty="0">
                <a:latin typeface="Avenir Book"/>
                <a:cs typeface="Avenir Book"/>
              </a:rPr>
              <a:t> </a:t>
            </a:r>
            <a:r>
              <a:rPr lang="es-ES_tradnl" sz="1400" dirty="0" smtClean="0">
                <a:latin typeface="Avenir Book"/>
                <a:cs typeface="Avenir Book"/>
              </a:rPr>
              <a:t>Hg en 6 especies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792237" y="3802373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2010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332646" y="3798717"/>
            <a:ext cx="69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dirty="0" smtClean="0">
                <a:latin typeface="Avenir Book"/>
                <a:cs typeface="Avenir Book"/>
              </a:rPr>
              <a:t>La contaminaci</a:t>
            </a:r>
            <a:r>
              <a:rPr lang="es-ES_tradnl" dirty="0" smtClean="0">
                <a:latin typeface="Avenir Book"/>
                <a:cs typeface="Avenir Book"/>
              </a:rPr>
              <a:t>ón de mercurio amenaza la salud de predadores</a:t>
            </a:r>
            <a:endParaRPr lang="es-ES_tradnl" dirty="0">
              <a:latin typeface="Avenir Book"/>
              <a:cs typeface="Avenir Book"/>
            </a:endParaRPr>
          </a:p>
        </p:txBody>
      </p:sp>
      <p:pic>
        <p:nvPicPr>
          <p:cNvPr id="5" name="Picture 4" descr="Hawk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" y="5828117"/>
            <a:ext cx="884903" cy="914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42" y="1418798"/>
            <a:ext cx="9024197" cy="5338856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Contaminaci</a:t>
            </a:r>
            <a:r>
              <a:rPr lang="es-ES_tradnl" sz="3000" dirty="0" smtClean="0">
                <a:latin typeface="Avenir Book"/>
                <a:cs typeface="Avenir Book"/>
              </a:rPr>
              <a:t>ón de los peces que comen los lobos del ríos los ponen en riesgo de intoxicación de metilmercurio </a:t>
            </a:r>
            <a:r>
              <a:rPr lang="es-ES_tradnl" sz="1600" dirty="0" smtClean="0">
                <a:latin typeface="Avenir Book"/>
                <a:cs typeface="Avenir Book"/>
              </a:rPr>
              <a:t>(Gutleb </a:t>
            </a:r>
            <a:r>
              <a:rPr lang="es-ES_tradnl" sz="1600" i="1" dirty="0" smtClean="0">
                <a:latin typeface="Avenir Book"/>
                <a:cs typeface="Avenir Book"/>
              </a:rPr>
              <a:t>et al. </a:t>
            </a:r>
            <a:r>
              <a:rPr lang="es-ES_tradnl" sz="1600" dirty="0" smtClean="0">
                <a:latin typeface="Avenir Book"/>
                <a:cs typeface="Avenir Book"/>
              </a:rPr>
              <a:t>1993, 1997, 2002)</a:t>
            </a:r>
          </a:p>
          <a:p>
            <a:endParaRPr lang="es-ES_tradnl" sz="3000" b="1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s-ES_tradnl" sz="30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684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dirty="0" smtClean="0">
                <a:latin typeface="Avenir Book"/>
                <a:cs typeface="Avenir Book"/>
              </a:rPr>
              <a:t>La contaminaci</a:t>
            </a:r>
            <a:r>
              <a:rPr lang="es-ES_tradnl" dirty="0" smtClean="0">
                <a:latin typeface="Avenir Book"/>
                <a:cs typeface="Avenir Book"/>
              </a:rPr>
              <a:t>ón de mercurio amenaza la salud de predadores</a:t>
            </a:r>
            <a:endParaRPr lang="es-ES_tradnl" dirty="0">
              <a:latin typeface="Avenir Book"/>
              <a:cs typeface="Avenir Book"/>
            </a:endParaRPr>
          </a:p>
        </p:txBody>
      </p:sp>
      <p:pic>
        <p:nvPicPr>
          <p:cNvPr id="5" name="Picture 4" descr="Hawk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" y="5828117"/>
            <a:ext cx="884903" cy="914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42" y="1418798"/>
            <a:ext cx="9024197" cy="5338856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Contaminaci</a:t>
            </a:r>
            <a:r>
              <a:rPr lang="es-ES_tradnl" sz="30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ón de los peces que comen los lobos del ríos los ponen en riesgo de intoxicación de metilmercurio </a:t>
            </a:r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(Gutleb </a:t>
            </a:r>
            <a:r>
              <a:rPr lang="es-ES_tradnl" sz="1600" i="1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et al. </a:t>
            </a:r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1993, 1997, 2002)</a:t>
            </a:r>
          </a:p>
          <a:p>
            <a:r>
              <a:rPr lang="es-ES_tradnl" sz="3000" dirty="0" smtClean="0">
                <a:latin typeface="Avenir Book"/>
                <a:cs typeface="Avenir Book"/>
              </a:rPr>
              <a:t>Un estudio del metilmercurio en raptores en Madre de Dios report</a:t>
            </a:r>
            <a:r>
              <a:rPr lang="es-ES_tradnl" sz="3000" dirty="0" smtClean="0">
                <a:latin typeface="Avenir Book"/>
                <a:cs typeface="Avenir Book"/>
              </a:rPr>
              <a:t>ó que </a:t>
            </a:r>
            <a:r>
              <a:rPr lang="es-ES_tradnl" sz="3000" u="sng" dirty="0" smtClean="0">
                <a:latin typeface="Avenir Book"/>
                <a:cs typeface="Avenir Book"/>
              </a:rPr>
              <a:t>el 94% </a:t>
            </a:r>
            <a:r>
              <a:rPr lang="es-ES_tradnl" sz="3000" dirty="0" smtClean="0">
                <a:latin typeface="Avenir Book"/>
                <a:cs typeface="Avenir Book"/>
              </a:rPr>
              <a:t>tenía niveles elevados de Hg</a:t>
            </a:r>
            <a:br>
              <a:rPr lang="es-ES_tradnl" sz="3000" dirty="0" smtClean="0">
                <a:latin typeface="Avenir Book"/>
                <a:cs typeface="Avenir Book"/>
              </a:rPr>
            </a:br>
            <a:r>
              <a:rPr lang="es-ES_tradnl" sz="1600" dirty="0" smtClean="0">
                <a:latin typeface="Avenir Book"/>
                <a:cs typeface="Avenir Book"/>
              </a:rPr>
              <a:t>(Shrum 2009) </a:t>
            </a:r>
            <a:endParaRPr lang="es-ES_tradnl" sz="16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s-ES_tradnl" sz="3000" dirty="0" smtClean="0">
              <a:latin typeface="Avenir Book"/>
              <a:cs typeface="Avenir Book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595771"/>
              </p:ext>
            </p:extLst>
          </p:nvPr>
        </p:nvGraphicFramePr>
        <p:xfrm>
          <a:off x="5592370" y="4061879"/>
          <a:ext cx="3171226" cy="245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823329" y="3821601"/>
            <a:ext cx="526274" cy="6636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uman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9" y="5837879"/>
            <a:ext cx="354609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6435" y="5523233"/>
            <a:ext cx="1431004" cy="10496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1169263" y="6115706"/>
            <a:ext cx="3095741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s-ES_tradnl" sz="3600" dirty="0" smtClean="0">
                <a:latin typeface="Avenir Book"/>
                <a:cs typeface="Avenir Book"/>
              </a:rPr>
              <a:t>Niveles elevados de MeHg en el cabello </a:t>
            </a:r>
            <a:r>
              <a:rPr lang="es-ES_tradnl" sz="1800" dirty="0" smtClean="0">
                <a:latin typeface="Avenir Book"/>
                <a:cs typeface="Avenir Book"/>
              </a:rPr>
              <a:t>(ppm)</a:t>
            </a:r>
            <a:endParaRPr lang="es-ES_tradnl" sz="1800" dirty="0">
              <a:latin typeface="Avenir Book"/>
              <a:cs typeface="Avenir Book"/>
            </a:endParaRP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082860"/>
              </p:ext>
            </p:extLst>
          </p:nvPr>
        </p:nvGraphicFramePr>
        <p:xfrm>
          <a:off x="749299" y="1455430"/>
          <a:ext cx="8024269" cy="540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1169263" y="5297609"/>
            <a:ext cx="7443724" cy="0"/>
          </a:xfrm>
          <a:prstGeom prst="line">
            <a:avLst/>
          </a:prstGeom>
          <a:ln w="5715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-1373979" y="3331797"/>
            <a:ext cx="3743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dirty="0" smtClean="0">
                <a:latin typeface="Avenir Book"/>
                <a:cs typeface="Avenir Book"/>
              </a:rPr>
              <a:t>Concentraci</a:t>
            </a:r>
            <a:r>
              <a:rPr lang="es-ES_tradnl" sz="2000" dirty="0" smtClean="0">
                <a:latin typeface="Avenir Book"/>
                <a:cs typeface="Avenir Book"/>
              </a:rPr>
              <a:t>ón de MeHg (ppm)</a:t>
            </a:r>
            <a:endParaRPr lang="es-ES_tradnl" sz="2000" dirty="0">
              <a:latin typeface="Avenir Book"/>
              <a:cs typeface="Avenir Book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655927" y="5909224"/>
            <a:ext cx="36576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55927" y="2166208"/>
            <a:ext cx="36576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36748" y="2166208"/>
            <a:ext cx="0" cy="37430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06549" y="6158513"/>
            <a:ext cx="36576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06549" y="1273983"/>
            <a:ext cx="36576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87370" y="1273983"/>
            <a:ext cx="0" cy="48845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05839" y="6158513"/>
            <a:ext cx="36576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805839" y="988603"/>
            <a:ext cx="36576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86660" y="1660205"/>
            <a:ext cx="0" cy="44983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86660" y="1045679"/>
            <a:ext cx="0" cy="614526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71598" y="917258"/>
            <a:ext cx="123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27.4 ppm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1922040" y="6030092"/>
            <a:ext cx="36576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912882" y="1245445"/>
            <a:ext cx="36576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93703" y="1645936"/>
            <a:ext cx="0" cy="43841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093703" y="1273983"/>
            <a:ext cx="0" cy="37195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259255" y="1188369"/>
            <a:ext cx="123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venir Book"/>
                <a:cs typeface="Avenir Book"/>
              </a:rPr>
              <a:t>13.2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dirty="0" smtClean="0">
                <a:latin typeface="Avenir Book"/>
                <a:cs typeface="Avenir Book"/>
              </a:rPr>
              <a:t>Estudios de la exposición al Hg en la población de Puerto Maldonado</a:t>
            </a:r>
            <a:endParaRPr lang="es-ES_tradnl" dirty="0">
              <a:latin typeface="Avenir Book"/>
              <a:cs typeface="Avenir Book"/>
            </a:endParaRPr>
          </a:p>
        </p:txBody>
      </p:sp>
      <p:pic>
        <p:nvPicPr>
          <p:cNvPr id="16" name="Picture 15" descr="Human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9" y="5837879"/>
            <a:ext cx="354609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12797" y="1425385"/>
            <a:ext cx="2190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venir Black"/>
                <a:cs typeface="Avenir Black"/>
              </a:rPr>
              <a:t>Madre de Di</a:t>
            </a:r>
            <a:r>
              <a:rPr lang="en-US" sz="2000" b="1" dirty="0">
                <a:solidFill>
                  <a:srgbClr val="000000"/>
                </a:solidFill>
                <a:latin typeface="Avenir Black"/>
                <a:cs typeface="Avenir Black"/>
              </a:rPr>
              <a:t>o</a:t>
            </a:r>
            <a:r>
              <a:rPr lang="en-US" sz="2000" b="1" dirty="0" smtClean="0">
                <a:solidFill>
                  <a:srgbClr val="000000"/>
                </a:solidFill>
                <a:latin typeface="Avenir Black"/>
                <a:cs typeface="Avenir Black"/>
              </a:rPr>
              <a:t>s</a:t>
            </a:r>
            <a:endParaRPr lang="en-US" sz="2000" b="1" dirty="0">
              <a:latin typeface="Avenir Black"/>
              <a:cs typeface="Avenir Black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57641" y="878623"/>
            <a:ext cx="9601640" cy="5694284"/>
            <a:chOff x="-457641" y="878623"/>
            <a:chExt cx="9601640" cy="5694284"/>
          </a:xfrm>
        </p:grpSpPr>
        <p:pic>
          <p:nvPicPr>
            <p:cNvPr id="9" name="Picture 8" descr="Screen Shot 2014-11-17 at 6.18.08 PM.p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312" y="1258294"/>
              <a:ext cx="8012687" cy="5314613"/>
            </a:xfrm>
            <a:prstGeom prst="rect">
              <a:avLst/>
            </a:prstGeom>
          </p:spPr>
        </p:pic>
        <p:pic>
          <p:nvPicPr>
            <p:cNvPr id="10" name="Picture 9" descr="SouthAmericaOverview_Squareish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641" y="1258294"/>
              <a:ext cx="3093226" cy="2712672"/>
            </a:xfrm>
            <a:prstGeom prst="rect">
              <a:avLst/>
            </a:prstGeom>
          </p:spPr>
        </p:pic>
        <p:sp>
          <p:nvSpPr>
            <p:cNvPr id="11" name="Frame 10"/>
            <p:cNvSpPr/>
            <p:nvPr/>
          </p:nvSpPr>
          <p:spPr>
            <a:xfrm>
              <a:off x="774228" y="2110012"/>
              <a:ext cx="353146" cy="333883"/>
            </a:xfrm>
            <a:prstGeom prst="fram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12281" y="2001918"/>
              <a:ext cx="1431004" cy="7593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6863" y="3505463"/>
              <a:ext cx="1431004" cy="22384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9537" y="4566051"/>
              <a:ext cx="1431004" cy="10496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12995" y="878623"/>
              <a:ext cx="1431004" cy="3687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6435" y="5523233"/>
            <a:ext cx="1431004" cy="10496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1308424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s-ES_tradnl" b="1" dirty="0" smtClean="0">
                <a:latin typeface="Avenir Book"/>
                <a:cs typeface="Avenir Book"/>
              </a:rPr>
              <a:t>Porcentajes de personas con m</a:t>
            </a:r>
            <a:r>
              <a:rPr lang="es-ES_tradnl" b="1" dirty="0" smtClean="0">
                <a:latin typeface="Avenir Book"/>
                <a:cs typeface="Avenir Book"/>
              </a:rPr>
              <a:t>ás de 1 ppm de MeHg en el cabello</a:t>
            </a:r>
            <a:endParaRPr lang="en-US" b="1" dirty="0">
              <a:latin typeface="Avenir Book"/>
              <a:cs typeface="Avenir Book"/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1169263" y="6115706"/>
            <a:ext cx="3095741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019815" y="4702272"/>
            <a:ext cx="127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CAMEP 2013</a:t>
            </a:r>
            <a:endParaRPr lang="es-ES_tradnl" sz="12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873829"/>
              </p:ext>
            </p:extLst>
          </p:nvPr>
        </p:nvGraphicFramePr>
        <p:xfrm>
          <a:off x="8084981" y="3992561"/>
          <a:ext cx="9144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488745"/>
              </p:ext>
            </p:extLst>
          </p:nvPr>
        </p:nvGraphicFramePr>
        <p:xfrm>
          <a:off x="8084981" y="4946549"/>
          <a:ext cx="9144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861074" y="5634674"/>
            <a:ext cx="136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Gonzalez </a:t>
            </a:r>
            <a:b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sz="1200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in prep</a:t>
            </a:r>
            <a:endParaRPr lang="es-ES_tradnl" sz="12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24848" y="5340711"/>
            <a:ext cx="1272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venir Book"/>
                <a:cs typeface="Avenir Book"/>
              </a:rPr>
              <a:t>Grandez-Urbina</a:t>
            </a:r>
            <a:b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venir Book"/>
                <a:cs typeface="Avenir Book"/>
              </a:rPr>
            </a:br>
            <a:r>
              <a:rPr lang="en-US" sz="1200" i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venir Book"/>
                <a:cs typeface="Avenir Book"/>
              </a:rPr>
              <a:t>et al.</a:t>
            </a:r>
            <a: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Avenir Book"/>
                <a:cs typeface="Avenir Book"/>
              </a:rPr>
              <a:t> 2013</a:t>
            </a:r>
            <a:endParaRPr lang="es-ES_tradnl" sz="12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7885034" y="4064453"/>
            <a:ext cx="223907" cy="2010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>
            <a:off x="7116326" y="5069577"/>
            <a:ext cx="768708" cy="26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26254" y="3558500"/>
            <a:ext cx="12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Puerto Maldonado</a:t>
            </a:r>
            <a:endParaRPr lang="es-ES_tradnl" sz="1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3196" y="4328489"/>
            <a:ext cx="1272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Ese’eja–Palma Real</a:t>
            </a:r>
            <a:endParaRPr lang="es-ES_tradnl" sz="1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825170"/>
              </p:ext>
            </p:extLst>
          </p:nvPr>
        </p:nvGraphicFramePr>
        <p:xfrm>
          <a:off x="5594618" y="4640161"/>
          <a:ext cx="9144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346808"/>
              </p:ext>
            </p:extLst>
          </p:nvPr>
        </p:nvGraphicFramePr>
        <p:xfrm>
          <a:off x="6965109" y="1949060"/>
          <a:ext cx="914400" cy="90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768484" y="2644749"/>
            <a:ext cx="136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Gonzalez </a:t>
            </a:r>
            <a:b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sz="1200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in prep</a:t>
            </a:r>
            <a:endParaRPr lang="es-ES_tradnl" sz="12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0318" y="1851264"/>
            <a:ext cx="127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Iberia</a:t>
            </a:r>
            <a:endParaRPr lang="es-ES_tradnl" sz="1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230072"/>
              </p:ext>
            </p:extLst>
          </p:nvPr>
        </p:nvGraphicFramePr>
        <p:xfrm>
          <a:off x="3065429" y="5731336"/>
          <a:ext cx="914400" cy="91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889253" y="6414903"/>
            <a:ext cx="136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Gonzalez </a:t>
            </a:r>
            <a:br>
              <a:rPr lang="en-US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sz="1200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in prep</a:t>
            </a:r>
            <a:endParaRPr lang="es-ES_tradnl" sz="12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1087" y="5621418"/>
            <a:ext cx="127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Mazuco</a:t>
            </a:r>
            <a:endParaRPr lang="es-ES_tradnl" sz="1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856851" y="5964149"/>
            <a:ext cx="1165212" cy="259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509019" y="2551543"/>
            <a:ext cx="607307" cy="745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6435" y="4494019"/>
            <a:ext cx="176695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Huaypetue</a:t>
            </a:r>
            <a:r>
              <a:rPr lang="es-ES_tradnl" sz="1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/>
            </a:r>
            <a:br>
              <a:rPr lang="es-ES_tradnl" sz="1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s-ES_tradnl" sz="14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Niveles elevados de Hg en la orina y el sangre de 102 personas</a:t>
            </a:r>
          </a:p>
          <a:p>
            <a:r>
              <a:rPr lang="es-ES_tradnl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Yard </a:t>
            </a:r>
            <a:r>
              <a:rPr lang="es-ES_tradnl" sz="1200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et al. </a:t>
            </a:r>
            <a:r>
              <a:rPr lang="es-ES_tradnl" sz="1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2012</a:t>
            </a:r>
            <a:r>
              <a:rPr lang="es-ES_tradnl" sz="16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  <a:endParaRPr lang="es-ES_tradnl" sz="1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447867" y="5160305"/>
            <a:ext cx="2328091" cy="583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Implicaciones</a:t>
            </a:r>
            <a:endParaRPr lang="es-ES_tradnl" dirty="0"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942" y="1086247"/>
            <a:ext cx="9024197" cy="56714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Existen pocos estudios sobre la contaminación y exposición al mercurio en Madre de Dios</a:t>
            </a:r>
          </a:p>
          <a:p>
            <a:pPr marL="0" indent="0">
              <a:buNone/>
            </a:pPr>
            <a:endParaRPr lang="es-ES_tradnl" sz="30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2392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8424"/>
          </a:xfr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sz="3600" dirty="0">
                <a:latin typeface="Avenir Book"/>
                <a:cs typeface="Avenir Book"/>
              </a:rPr>
              <a:t>El mercurio es un contaminante </a:t>
            </a:r>
            <a:r>
              <a:rPr lang="es-ES_tradnl" sz="3600" dirty="0" smtClean="0">
                <a:latin typeface="Avenir Book"/>
                <a:cs typeface="Avenir Book"/>
              </a:rPr>
              <a:t>global que afecta la salud</a:t>
            </a:r>
            <a:endParaRPr lang="es-ES_tradnl" sz="3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639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Implicaciones</a:t>
            </a:r>
            <a:endParaRPr lang="es-ES_tradnl" dirty="0"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942" y="1086247"/>
            <a:ext cx="9024197" cy="56714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Existen pocos estudios sobre la contaminación y exposición al mercurio en Madre de Dios</a:t>
            </a:r>
          </a:p>
          <a:p>
            <a:pPr marL="0" indent="0">
              <a:buNone/>
            </a:pPr>
            <a:endParaRPr lang="es-ES_tradnl" sz="3000" dirty="0" smtClean="0">
              <a:latin typeface="Avenir Book"/>
              <a:cs typeface="Avenir Book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609777"/>
              </p:ext>
            </p:extLst>
          </p:nvPr>
        </p:nvGraphicFramePr>
        <p:xfrm>
          <a:off x="153950" y="2197414"/>
          <a:ext cx="9256750" cy="467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102346" y="5976346"/>
            <a:ext cx="57356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b="1" spc="-10" dirty="0" smtClean="0">
                <a:latin typeface="Avenir Book"/>
                <a:cs typeface="Avenir Book"/>
              </a:rPr>
              <a:t> </a:t>
            </a:r>
            <a:r>
              <a:rPr lang="es-ES_tradnl" b="1" spc="-10" dirty="0" smtClean="0">
                <a:latin typeface="Avenir Book"/>
                <a:cs typeface="Avenir Book"/>
              </a:rPr>
              <a:t>   </a:t>
            </a:r>
            <a:r>
              <a:rPr lang="es-ES_tradnl" b="1" spc="-10" dirty="0" smtClean="0">
                <a:latin typeface="Avenir Book"/>
                <a:cs typeface="Avenir Book"/>
              </a:rPr>
              <a:t>1995		   </a:t>
            </a:r>
            <a:r>
              <a:rPr lang="es-ES_tradnl" b="1" spc="-10" dirty="0" smtClean="0">
                <a:latin typeface="Avenir Book"/>
                <a:cs typeface="Avenir Book"/>
              </a:rPr>
              <a:t>2000</a:t>
            </a:r>
            <a:r>
              <a:rPr lang="es-ES_tradnl" b="1" spc="-10" dirty="0">
                <a:latin typeface="Avenir Book"/>
                <a:cs typeface="Avenir Book"/>
              </a:rPr>
              <a:t>		</a:t>
            </a:r>
            <a:r>
              <a:rPr lang="es-ES_tradnl" b="1" spc="-10" dirty="0" smtClean="0">
                <a:latin typeface="Avenir Book"/>
                <a:cs typeface="Avenir Book"/>
              </a:rPr>
              <a:t>  </a:t>
            </a:r>
            <a:r>
              <a:rPr lang="es-ES_tradnl" b="1" spc="-10" dirty="0" smtClean="0">
                <a:latin typeface="Avenir Book"/>
                <a:cs typeface="Avenir Book"/>
              </a:rPr>
              <a:t>2005</a:t>
            </a:r>
            <a:r>
              <a:rPr lang="es-ES_tradnl" b="1" spc="-10" dirty="0">
                <a:latin typeface="Avenir Book"/>
                <a:cs typeface="Avenir Book"/>
              </a:rPr>
              <a:t>		</a:t>
            </a:r>
            <a:r>
              <a:rPr lang="es-ES_tradnl" b="1" spc="-10" dirty="0" smtClean="0">
                <a:latin typeface="Avenir Book"/>
                <a:cs typeface="Avenir Book"/>
              </a:rPr>
              <a:t>  </a:t>
            </a:r>
            <a:r>
              <a:rPr lang="es-ES_tradnl" b="1" spc="-10" dirty="0" smtClean="0">
                <a:latin typeface="Avenir Book"/>
                <a:cs typeface="Avenir Book"/>
              </a:rPr>
              <a:t>2010</a:t>
            </a:r>
            <a:endParaRPr lang="es-ES_tradnl" b="1" spc="-10" dirty="0">
              <a:latin typeface="Avenir Book"/>
              <a:cs typeface="Avenir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1618" y="2955593"/>
            <a:ext cx="144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spc="-10" dirty="0" smtClean="0">
                <a:latin typeface="Avenir Black"/>
                <a:cs typeface="Avenir Black"/>
              </a:rPr>
              <a:t>Categorías</a:t>
            </a:r>
            <a:endParaRPr lang="es-ES_tradnl" b="1" spc="-1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72868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Implicaciones</a:t>
            </a:r>
            <a:endParaRPr lang="es-ES_tradnl" dirty="0"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942" y="1086247"/>
            <a:ext cx="9024197" cy="56714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rgbClr val="BFBFBF"/>
                </a:solidFill>
                <a:latin typeface="Avenir Book"/>
                <a:cs typeface="Avenir Book"/>
              </a:rPr>
              <a:t>Existen pocos estudios sobre la contaminación y exposición al mercurio en Madre de Dios</a:t>
            </a:r>
          </a:p>
          <a:p>
            <a:endParaRPr lang="es-ES_tradnl" sz="3000" dirty="0" smtClean="0">
              <a:latin typeface="Avenir Book"/>
              <a:cs typeface="Avenir Book"/>
            </a:endParaRPr>
          </a:p>
          <a:p>
            <a:r>
              <a:rPr lang="es-ES_tradnl" sz="3000" dirty="0" smtClean="0">
                <a:latin typeface="Avenir Book"/>
                <a:cs typeface="Avenir Book"/>
              </a:rPr>
              <a:t>Los estudios existentes sugieren que la contaminación por Hg puede ser generalizada</a:t>
            </a:r>
          </a:p>
        </p:txBody>
      </p:sp>
    </p:spTree>
    <p:extLst>
      <p:ext uri="{BB962C8B-B14F-4D97-AF65-F5344CB8AC3E}">
        <p14:creationId xmlns:p14="http://schemas.microsoft.com/office/powerpoint/2010/main" val="189208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Implicaciones</a:t>
            </a:r>
            <a:endParaRPr lang="es-ES_tradnl" dirty="0"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942" y="1086247"/>
            <a:ext cx="9024197" cy="5671407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solidFill>
                  <a:srgbClr val="BFBFBF"/>
                </a:solidFill>
                <a:latin typeface="Avenir Book"/>
                <a:cs typeface="Avenir Book"/>
              </a:rPr>
              <a:t>Existen pocos estudios sobre la contaminación y exposición al mercurio en Madre de Dios</a:t>
            </a:r>
          </a:p>
          <a:p>
            <a:endParaRPr lang="es-ES_tradnl" sz="3000" dirty="0" smtClean="0">
              <a:solidFill>
                <a:srgbClr val="BFBFBF"/>
              </a:solidFill>
              <a:latin typeface="Avenir Book"/>
              <a:cs typeface="Avenir Book"/>
            </a:endParaRPr>
          </a:p>
          <a:p>
            <a:r>
              <a:rPr lang="es-ES_tradnl" sz="3000" dirty="0" smtClean="0">
                <a:solidFill>
                  <a:srgbClr val="BFBFBF"/>
                </a:solidFill>
                <a:latin typeface="Avenir Book"/>
                <a:cs typeface="Avenir Book"/>
              </a:rPr>
              <a:t>Los estudios existentes sugieren que la contaminación por Hg puede ser generalizada</a:t>
            </a:r>
          </a:p>
          <a:p>
            <a:endParaRPr lang="es-ES_tradnl" sz="3000" dirty="0" smtClean="0">
              <a:latin typeface="Avenir Book"/>
              <a:cs typeface="Avenir Book"/>
            </a:endParaRPr>
          </a:p>
          <a:p>
            <a:r>
              <a:rPr lang="es-ES_tradnl" sz="3000" dirty="0" smtClean="0">
                <a:latin typeface="Avenir Book"/>
                <a:cs typeface="Avenir Book"/>
              </a:rPr>
              <a:t>Se necesita más investigaciones para entender mejor la exposición al mercurio en el medio ambiente, la vida silvestre, y la población </a:t>
            </a:r>
            <a:r>
              <a:rPr lang="es-ES_tradnl" sz="3000" dirty="0" smtClean="0">
                <a:latin typeface="Avenir Book"/>
                <a:cs typeface="Avenir Book"/>
              </a:rPr>
              <a:t>humana de Madre de Dios</a:t>
            </a:r>
            <a:endParaRPr lang="es-ES_tradnl" sz="3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97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0492"/>
          </a:xfrm>
          <a:solidFill>
            <a:schemeClr val="dk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Agradecimientos</a:t>
            </a:r>
            <a:endParaRPr lang="es-ES_tradnl" dirty="0"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23" y="930454"/>
            <a:ext cx="4072632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latin typeface="Avenir Black"/>
                <a:cs typeface="Avenir Black"/>
              </a:rPr>
              <a:t>Fondos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venir Book"/>
                <a:cs typeface="Avenir Book"/>
              </a:rPr>
              <a:t>Carnegie Amazon Mercury Ecosystem Project (CAMEP)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venir Book"/>
                <a:cs typeface="Avenir Book"/>
              </a:rPr>
              <a:t>Carpenter</a:t>
            </a:r>
            <a:r>
              <a:rPr lang="en-US" sz="1600" dirty="0">
                <a:latin typeface="Avenir Book"/>
                <a:cs typeface="Avenir Book"/>
              </a:rPr>
              <a:t>-Sperry Research Fund at Yale</a:t>
            </a:r>
          </a:p>
          <a:p>
            <a:endParaRPr lang="es-ES_tradnl" sz="1600" dirty="0" smtClean="0">
              <a:latin typeface="Avenir Book"/>
              <a:cs typeface="Avenir Book"/>
            </a:endParaRPr>
          </a:p>
          <a:p>
            <a:pPr lvl="0"/>
            <a:r>
              <a:rPr lang="es-ES_tradnl" b="1" dirty="0" smtClean="0">
                <a:latin typeface="Avenir Black"/>
                <a:cs typeface="Avenir Black"/>
              </a:rPr>
              <a:t>Mi colaborador</a:t>
            </a:r>
          </a:p>
          <a:p>
            <a:pPr marL="285750" lvl="0" indent="-285750">
              <a:buFont typeface="Arial"/>
              <a:buChar char="•"/>
            </a:pPr>
            <a:r>
              <a:rPr lang="es-ES_tradnl" dirty="0" smtClean="0">
                <a:latin typeface="Avenir Book"/>
                <a:cs typeface="Avenir Book"/>
              </a:rPr>
              <a:t>Dr</a:t>
            </a:r>
            <a:r>
              <a:rPr lang="es-ES_tradnl" dirty="0">
                <a:latin typeface="Avenir Book"/>
                <a:cs typeface="Avenir Book"/>
              </a:rPr>
              <a:t>. Luis </a:t>
            </a:r>
            <a:r>
              <a:rPr lang="es-ES_tradnl" dirty="0" err="1">
                <a:latin typeface="Avenir Book"/>
                <a:cs typeface="Avenir Book"/>
              </a:rPr>
              <a:t>Fernandez</a:t>
            </a:r>
            <a:r>
              <a:rPr lang="es-ES_tradnl" dirty="0">
                <a:latin typeface="Avenir Book"/>
                <a:cs typeface="Avenir Book"/>
              </a:rPr>
              <a:t>, </a:t>
            </a:r>
            <a:r>
              <a:rPr lang="es-ES_tradnl" dirty="0" smtClean="0">
                <a:latin typeface="Avenir Book"/>
                <a:cs typeface="Avenir Book"/>
              </a:rPr>
              <a:t>CAMEP</a:t>
            </a:r>
            <a:endParaRPr lang="es-ES_tradnl" b="1" dirty="0" smtClean="0">
              <a:latin typeface="Avenir Black"/>
              <a:cs typeface="Avenir Black"/>
            </a:endParaRPr>
          </a:p>
          <a:p>
            <a:endParaRPr lang="es-ES_tradnl" b="1" dirty="0" smtClean="0">
              <a:latin typeface="Avenir Black"/>
              <a:cs typeface="Avenir Black"/>
            </a:endParaRPr>
          </a:p>
          <a:p>
            <a:r>
              <a:rPr lang="es-ES_tradnl" b="1" dirty="0" smtClean="0">
                <a:latin typeface="Avenir Black"/>
                <a:cs typeface="Avenir Black"/>
              </a:rPr>
              <a:t>Gente</a:t>
            </a:r>
            <a:endParaRPr lang="es-ES_tradnl" sz="1600" dirty="0" smtClean="0">
              <a:latin typeface="Avenir Book"/>
              <a:cs typeface="Avenir Book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1600" dirty="0" err="1" smtClean="0">
                <a:latin typeface="Avenir Book"/>
                <a:cs typeface="Avenir Book"/>
              </a:rPr>
              <a:t>Elias</a:t>
            </a:r>
            <a:r>
              <a:rPr lang="es-ES_tradnl" sz="1600" dirty="0" smtClean="0">
                <a:latin typeface="Avenir Book"/>
                <a:cs typeface="Avenir Book"/>
              </a:rPr>
              <a:t> Málaga </a:t>
            </a:r>
            <a:r>
              <a:rPr lang="es-ES_tradnl" sz="1600" dirty="0" err="1" smtClean="0">
                <a:latin typeface="Avenir Book"/>
                <a:cs typeface="Avenir Book"/>
              </a:rPr>
              <a:t>Achong</a:t>
            </a:r>
            <a:r>
              <a:rPr lang="es-ES_tradnl" sz="1600" dirty="0" smtClean="0">
                <a:latin typeface="Avenir Book"/>
                <a:cs typeface="Avenir Book"/>
              </a:rPr>
              <a:t>, CENSAP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latin typeface="Avenir Book"/>
                <a:cs typeface="Avenir Book"/>
              </a:rPr>
              <a:t>Dra. Ana </a:t>
            </a:r>
            <a:r>
              <a:rPr lang="es-ES_tradnl" sz="1600" dirty="0" err="1" smtClean="0">
                <a:latin typeface="Avenir Book"/>
                <a:cs typeface="Avenir Book"/>
              </a:rPr>
              <a:t>Maria</a:t>
            </a:r>
            <a:r>
              <a:rPr lang="es-ES_tradnl" sz="1600" dirty="0" smtClean="0">
                <a:latin typeface="Avenir Book"/>
                <a:cs typeface="Avenir Book"/>
              </a:rPr>
              <a:t> Morales, CENSAP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1600" dirty="0" smtClean="0">
                <a:latin typeface="Avenir Book"/>
                <a:cs typeface="Avenir Book"/>
              </a:rPr>
              <a:t>Dr. Elvis Rojas, DIRESA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1600" dirty="0" smtClean="0">
                <a:latin typeface="Avenir Book"/>
                <a:cs typeface="Avenir Book"/>
              </a:rPr>
              <a:t>Dr. Francisco </a:t>
            </a:r>
            <a:r>
              <a:rPr lang="es-ES_tradnl" sz="1600" dirty="0" err="1" smtClean="0">
                <a:latin typeface="Avenir Book"/>
                <a:cs typeface="Avenir Book"/>
              </a:rPr>
              <a:t>Roman</a:t>
            </a:r>
            <a:r>
              <a:rPr lang="es-ES_tradnl" sz="1600" dirty="0" smtClean="0">
                <a:latin typeface="Avenir Book"/>
                <a:cs typeface="Avenir Book"/>
              </a:rPr>
              <a:t>, UNAMAD</a:t>
            </a:r>
          </a:p>
          <a:p>
            <a:endParaRPr lang="en-US" sz="1600" dirty="0">
              <a:latin typeface="Avenir Book"/>
              <a:cs typeface="Avenir Book"/>
            </a:endParaRPr>
          </a:p>
          <a:p>
            <a:r>
              <a:rPr lang="es-ES_tradnl" b="1" dirty="0" smtClean="0">
                <a:latin typeface="Avenir Black"/>
                <a:cs typeface="Avenir Black"/>
              </a:rPr>
              <a:t>Socios en Perú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1600" dirty="0" smtClean="0">
                <a:latin typeface="Avenir Book"/>
                <a:cs typeface="Avenir Book"/>
              </a:rPr>
              <a:t>Dirección </a:t>
            </a:r>
            <a:r>
              <a:rPr lang="es-ES_tradnl" sz="1600" dirty="0">
                <a:latin typeface="Avenir Book"/>
                <a:cs typeface="Avenir Book"/>
              </a:rPr>
              <a:t>Regional de Salud de Madre de Diós (DIRESA</a:t>
            </a:r>
            <a:r>
              <a:rPr lang="es-ES_tradnl" sz="1600" dirty="0" smtClean="0">
                <a:latin typeface="Avenir Book"/>
                <a:cs typeface="Avenir Book"/>
              </a:rPr>
              <a:t>)</a:t>
            </a:r>
            <a:endParaRPr lang="en-US" sz="1600" dirty="0">
              <a:latin typeface="Avenir Book"/>
              <a:cs typeface="Avenir Book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1600" dirty="0" smtClean="0">
                <a:latin typeface="Avenir Book"/>
                <a:cs typeface="Avenir Book"/>
              </a:rPr>
              <a:t>Universidad </a:t>
            </a:r>
            <a:r>
              <a:rPr lang="es-ES_tradnl" sz="1600" dirty="0">
                <a:latin typeface="Avenir Book"/>
                <a:cs typeface="Avenir Book"/>
              </a:rPr>
              <a:t>Nacional Amazónica de Madre de Diós (UNAMAD</a:t>
            </a:r>
            <a:r>
              <a:rPr lang="es-ES_tradnl" sz="1600" dirty="0" smtClean="0">
                <a:latin typeface="Avenir Book"/>
                <a:cs typeface="Avenir Book"/>
              </a:rPr>
              <a:t>)</a:t>
            </a:r>
            <a:endParaRPr lang="en-US" sz="1600" dirty="0">
              <a:latin typeface="Avenir Book"/>
              <a:cs typeface="Avenir Book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1600" dirty="0" smtClean="0">
                <a:latin typeface="Avenir Book"/>
                <a:cs typeface="Avenir Book"/>
              </a:rPr>
              <a:t>Centro </a:t>
            </a:r>
            <a:r>
              <a:rPr lang="es-ES_tradnl" sz="1600" dirty="0">
                <a:latin typeface="Avenir Book"/>
                <a:cs typeface="Avenir Book"/>
              </a:rPr>
              <a:t>de Estudios, Investigación, y Servicios en Salud Publica (CENSAP</a:t>
            </a:r>
            <a:r>
              <a:rPr lang="es-ES_tradnl" sz="1600" dirty="0" smtClean="0">
                <a:latin typeface="Avenir Book"/>
                <a:cs typeface="Avenir Book"/>
              </a:rPr>
              <a:t>)</a:t>
            </a:r>
            <a:endParaRPr lang="en-US" sz="1600" dirty="0">
              <a:latin typeface="Avenir Book"/>
              <a:cs typeface="Avenir Book"/>
            </a:endParaRPr>
          </a:p>
        </p:txBody>
      </p:sp>
      <p:pic>
        <p:nvPicPr>
          <p:cNvPr id="11" name="Picture 10" descr="Yale Sym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5" y="1046964"/>
            <a:ext cx="1810512" cy="1810512"/>
          </a:xfrm>
          <a:prstGeom prst="rect">
            <a:avLst/>
          </a:prstGeom>
        </p:spPr>
      </p:pic>
      <p:pic>
        <p:nvPicPr>
          <p:cNvPr id="12" name="Picture 11" descr="CAMEP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5" y="2949488"/>
            <a:ext cx="1810512" cy="1415013"/>
          </a:xfrm>
          <a:prstGeom prst="rect">
            <a:avLst/>
          </a:prstGeom>
        </p:spPr>
      </p:pic>
      <p:pic>
        <p:nvPicPr>
          <p:cNvPr id="14" name="Picture 13" descr="Peru 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5" y="4260122"/>
            <a:ext cx="1810512" cy="19594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76723"/>
              </p:ext>
            </p:extLst>
          </p:nvPr>
        </p:nvGraphicFramePr>
        <p:xfrm>
          <a:off x="0" y="6416499"/>
          <a:ext cx="9144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79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smtClean="0">
                          <a:latin typeface="Avenir Book"/>
                          <a:cs typeface="Avenir Book"/>
                        </a:rPr>
                        <a:t>David J.X. González</a:t>
                      </a:r>
                      <a:endParaRPr lang="en-US" sz="2400" b="0" dirty="0">
                        <a:latin typeface="Avenir Book"/>
                        <a:cs typeface="Avenir Book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venir Book"/>
                        <a:cs typeface="Avenir Book"/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venir Book"/>
                          <a:cs typeface="Avenir Book"/>
                        </a:rPr>
                        <a:t>Yale </a:t>
                      </a:r>
                      <a:r>
                        <a:rPr lang="en-US" sz="2000" b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en-US" sz="2000" b="0" dirty="0" smtClean="0">
                          <a:latin typeface="Avenir Book"/>
                          <a:cs typeface="Avenir Book"/>
                        </a:rPr>
                        <a:t> CAMEP</a:t>
                      </a: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2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004777-12-Madre-de-Dios-river-su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550" cy="69024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5644" y="1537428"/>
            <a:ext cx="6350371" cy="137743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_tradnl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venir Book"/>
                <a:cs typeface="Avenir Book"/>
              </a:rPr>
              <a:t>Preguntas?</a:t>
            </a:r>
            <a:endParaRPr lang="es-ES_tradnl" sz="6000" b="1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71102"/>
              </p:ext>
            </p:extLst>
          </p:nvPr>
        </p:nvGraphicFramePr>
        <p:xfrm>
          <a:off x="0" y="6416499"/>
          <a:ext cx="9144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795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smtClean="0">
                          <a:latin typeface="Avenir Book"/>
                          <a:cs typeface="Avenir Book"/>
                        </a:rPr>
                        <a:t>David J.X. González</a:t>
                      </a:r>
                      <a:endParaRPr lang="en-US" sz="2400" b="0" dirty="0">
                        <a:latin typeface="Avenir Book"/>
                        <a:cs typeface="Avenir Book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venir Book"/>
                        <a:cs typeface="Avenir Book"/>
                      </a:endParaRP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venir Book"/>
                          <a:cs typeface="Avenir Book"/>
                        </a:rPr>
                        <a:t>Yale </a:t>
                      </a:r>
                      <a:r>
                        <a:rPr lang="en-US" sz="2000" b="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</a:t>
                      </a:r>
                      <a:r>
                        <a:rPr lang="en-US" sz="2000" b="0" dirty="0" smtClean="0">
                          <a:latin typeface="Avenir Book"/>
                          <a:cs typeface="Avenir Book"/>
                        </a:rPr>
                        <a:t> CAMEP</a:t>
                      </a:r>
                    </a:p>
                  </a:txBody>
                  <a:tcPr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18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8424"/>
          </a:xfrm>
          <a:solidFill>
            <a:srgbClr val="0000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sz="3600" dirty="0">
                <a:latin typeface="Avenir Book"/>
                <a:cs typeface="Avenir Book"/>
              </a:rPr>
              <a:t>El mercurio es un contaminante </a:t>
            </a:r>
            <a:r>
              <a:rPr lang="es-ES_tradnl" sz="3600" dirty="0" smtClean="0">
                <a:latin typeface="Avenir Book"/>
                <a:cs typeface="Avenir Book"/>
              </a:rPr>
              <a:t>global que afecta la salud</a:t>
            </a:r>
            <a:endParaRPr lang="es-ES_tradnl" sz="3600" dirty="0">
              <a:latin typeface="Avenir Book"/>
              <a:cs typeface="Avenir Book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05267" y="1513668"/>
            <a:ext cx="8762332" cy="4874518"/>
          </a:xfrm>
        </p:spPr>
        <p:txBody>
          <a:bodyPr>
            <a:normAutofit/>
          </a:bodyPr>
          <a:lstStyle/>
          <a:p>
            <a:r>
              <a:rPr lang="es-ES_tradnl" sz="3000" dirty="0" smtClean="0">
                <a:latin typeface="Avenir Book"/>
                <a:cs typeface="Avenir Book"/>
              </a:rPr>
              <a:t>Hay diversos efectos en el sistema nervioso</a:t>
            </a:r>
          </a:p>
          <a:p>
            <a:endParaRPr lang="es-ES_tradnl" dirty="0" smtClean="0">
              <a:latin typeface="Avenir Book"/>
              <a:cs typeface="Avenir Book"/>
            </a:endParaRPr>
          </a:p>
          <a:p>
            <a:endParaRPr lang="es-ES_tradnl" dirty="0" smtClean="0">
              <a:latin typeface="Avenir Book"/>
              <a:cs typeface="Avenir Book"/>
            </a:endParaRPr>
          </a:p>
          <a:p>
            <a:endParaRPr lang="es-ES_tradnl" dirty="0">
              <a:latin typeface="Avenir Book"/>
              <a:cs typeface="Avenir Book"/>
            </a:endParaRPr>
          </a:p>
          <a:p>
            <a:endParaRPr lang="es-ES_tradnl" sz="30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s-ES_tradnl" sz="3000" dirty="0">
              <a:latin typeface="Avenir Book"/>
              <a:cs typeface="Avenir Book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0850" y="2738724"/>
            <a:ext cx="8242300" cy="0"/>
          </a:xfrm>
          <a:prstGeom prst="straightConnector1">
            <a:avLst/>
          </a:prstGeom>
          <a:ln w="76200" cmpd="sng">
            <a:gradFill flip="none" rotWithShape="1">
              <a:gsLst>
                <a:gs pos="0">
                  <a:srgbClr val="008000"/>
                </a:gs>
                <a:gs pos="100000">
                  <a:srgbClr val="FF0000"/>
                </a:gs>
                <a:gs pos="50000">
                  <a:srgbClr val="FFFF00"/>
                </a:gs>
              </a:gsLst>
              <a:lin ang="0" scaled="1"/>
              <a:tileRect/>
            </a:gra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22768" y="2738724"/>
            <a:ext cx="8828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rgbClr val="008000"/>
                </a:solidFill>
                <a:latin typeface="Avenir Book"/>
                <a:cs typeface="Avenir Book"/>
              </a:rPr>
              <a:t>Leve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29227" y="2734211"/>
            <a:ext cx="1203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dirty="0" smtClean="0">
                <a:solidFill>
                  <a:srgbClr val="FF0000"/>
                </a:solidFill>
                <a:latin typeface="Avenir Book"/>
                <a:cs typeface="Avenir Book"/>
              </a:rPr>
              <a:t>Severo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8424"/>
          </a:xfrm>
          <a:solidFill>
            <a:srgbClr val="0000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sz="3600" dirty="0">
                <a:latin typeface="Avenir Book"/>
                <a:cs typeface="Avenir Book"/>
              </a:rPr>
              <a:t>El mercurio es un contaminante </a:t>
            </a:r>
            <a:r>
              <a:rPr lang="es-ES_tradnl" sz="3600" dirty="0" smtClean="0">
                <a:latin typeface="Avenir Book"/>
                <a:cs typeface="Avenir Book"/>
              </a:rPr>
              <a:t>global que afecta la salud</a:t>
            </a:r>
            <a:endParaRPr lang="es-ES_tradnl" sz="3600" dirty="0">
              <a:latin typeface="Avenir Book"/>
              <a:cs typeface="Avenir Book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05267" y="1513668"/>
            <a:ext cx="8762332" cy="4874518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_tradnl" sz="3000" dirty="0">
                <a:solidFill>
                  <a:srgbClr val="BFBFBF"/>
                </a:solidFill>
                <a:latin typeface="Avenir Book"/>
                <a:cs typeface="Avenir Book"/>
              </a:rPr>
              <a:t>Hay diversos efectos en el sistema nervioso</a:t>
            </a:r>
          </a:p>
          <a:p>
            <a:endParaRPr lang="es-ES_tradnl" dirty="0" smtClean="0">
              <a:latin typeface="Avenir Book"/>
              <a:cs typeface="Avenir Book"/>
            </a:endParaRPr>
          </a:p>
          <a:p>
            <a:endParaRPr lang="es-ES_tradnl" dirty="0" smtClean="0">
              <a:latin typeface="Avenir Book"/>
              <a:cs typeface="Avenir Book"/>
            </a:endParaRPr>
          </a:p>
          <a:p>
            <a:endParaRPr lang="es-ES_tradnl" dirty="0">
              <a:latin typeface="Avenir Book"/>
              <a:cs typeface="Avenir Book"/>
            </a:endParaRPr>
          </a:p>
          <a:p>
            <a:endParaRPr lang="es-ES_tradnl" sz="3000" dirty="0" smtClean="0">
              <a:latin typeface="Avenir Book"/>
              <a:cs typeface="Avenir Book"/>
            </a:endParaRPr>
          </a:p>
          <a:p>
            <a:r>
              <a:rPr lang="es-ES_tradnl" sz="3000" b="1" dirty="0" smtClean="0">
                <a:latin typeface="Avenir Book"/>
                <a:cs typeface="Avenir Book"/>
              </a:rPr>
              <a:t>La Organización Mundial de Salud (OMS) establece el límite de la exposición en 1 ppm </a:t>
            </a:r>
          </a:p>
          <a:p>
            <a:endParaRPr lang="es-ES_tradnl" sz="3000" dirty="0">
              <a:latin typeface="Avenir Book"/>
              <a:cs typeface="Avenir Boo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2768" y="2738724"/>
            <a:ext cx="8828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b="1" dirty="0" smtClean="0">
                <a:solidFill>
                  <a:srgbClr val="BFBFBF"/>
                </a:solidFill>
                <a:latin typeface="Avenir Book"/>
                <a:cs typeface="Avenir Book"/>
              </a:rPr>
              <a:t>Leve</a:t>
            </a:r>
            <a:endParaRPr lang="en-US" sz="2600" b="1" dirty="0">
              <a:solidFill>
                <a:srgbClr val="BFBFB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29227" y="2734211"/>
            <a:ext cx="1203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600" dirty="0" smtClean="0">
                <a:solidFill>
                  <a:srgbClr val="BFBFBF"/>
                </a:solidFill>
                <a:latin typeface="Avenir Book"/>
                <a:cs typeface="Avenir Book"/>
              </a:rPr>
              <a:t>Severo</a:t>
            </a:r>
            <a:endParaRPr lang="en-US" sz="2600" dirty="0">
              <a:solidFill>
                <a:srgbClr val="BFBFB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0850" y="2738724"/>
            <a:ext cx="8242300" cy="0"/>
          </a:xfrm>
          <a:prstGeom prst="straightConnector1">
            <a:avLst/>
          </a:prstGeom>
          <a:ln w="76200" cmpd="sng">
            <a:solidFill>
              <a:schemeClr val="bg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8424"/>
          </a:xfrm>
          <a:solidFill>
            <a:srgbClr val="632523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Algunas poblaciones son más susceptibles a los efectos de Hg </a:t>
            </a:r>
            <a:endParaRPr lang="es-ES_tradnl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585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8424"/>
          </a:xfrm>
          <a:solidFill>
            <a:srgbClr val="632523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Algunas poblaciones son más susceptibles a los efectos de Hg </a:t>
            </a:r>
            <a:endParaRPr lang="es-ES_tradnl" dirty="0"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267" y="1600200"/>
            <a:ext cx="8762332" cy="4525963"/>
          </a:xfrm>
        </p:spPr>
        <p:txBody>
          <a:bodyPr/>
          <a:lstStyle/>
          <a:p>
            <a:r>
              <a:rPr lang="es-ES_tradnl" dirty="0" smtClean="0">
                <a:latin typeface="Avenir Book"/>
                <a:cs typeface="Avenir Book"/>
              </a:rPr>
              <a:t>Fetos y recién nacidos</a:t>
            </a:r>
          </a:p>
          <a:p>
            <a:pPr lvl="1"/>
            <a:r>
              <a:rPr lang="es-ES_tradnl" sz="2600" dirty="0" smtClean="0">
                <a:latin typeface="Avenir Book"/>
                <a:cs typeface="Avenir Book"/>
              </a:rPr>
              <a:t>Las madres puedan pasar el mercurio a sus hijos cuando están embarazadas o dando de lactar, aún si ellas no exhiban los efectos de intoxicación de Hg</a:t>
            </a:r>
          </a:p>
        </p:txBody>
      </p:sp>
    </p:spTree>
    <p:extLst>
      <p:ext uri="{BB962C8B-B14F-4D97-AF65-F5344CB8AC3E}">
        <p14:creationId xmlns:p14="http://schemas.microsoft.com/office/powerpoint/2010/main" val="39745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8424"/>
          </a:xfrm>
          <a:solidFill>
            <a:srgbClr val="632523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S_tradnl" dirty="0" smtClean="0">
                <a:latin typeface="Avenir Book"/>
                <a:cs typeface="Avenir Book"/>
              </a:rPr>
              <a:t>Algunas poblaciones son más susceptibles a los efectos de Hg </a:t>
            </a:r>
            <a:endParaRPr lang="es-ES_tradnl" dirty="0">
              <a:latin typeface="Avenir Book"/>
              <a:cs typeface="Avenir Boo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267" y="1600200"/>
            <a:ext cx="8762332" cy="4525963"/>
          </a:xfrm>
        </p:spPr>
        <p:txBody>
          <a:bodyPr/>
          <a:lstStyle/>
          <a:p>
            <a:r>
              <a:rPr lang="es-ES_tradnl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Fetos y recién nacidos</a:t>
            </a:r>
          </a:p>
          <a:p>
            <a:pPr lvl="1"/>
            <a:r>
              <a:rPr lang="es-ES_tradnl" sz="2600" dirty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Las madres puedan pasar el mercurio a sus hijos cuando están embarazadas o dando de lactar, aún si </a:t>
            </a:r>
            <a:r>
              <a:rPr lang="es-ES_tradnl" sz="2600" dirty="0" smtClean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ellas no </a:t>
            </a:r>
            <a:r>
              <a:rPr lang="es-ES_tradnl" sz="2600" dirty="0">
                <a:solidFill>
                  <a:schemeClr val="bg1">
                    <a:lumMod val="75000"/>
                  </a:schemeClr>
                </a:solidFill>
                <a:latin typeface="Avenir Book"/>
                <a:cs typeface="Avenir Book"/>
              </a:rPr>
              <a:t>exhiban los efectos de intoxicación de Hg</a:t>
            </a:r>
          </a:p>
          <a:p>
            <a:pPr lvl="1"/>
            <a:endParaRPr lang="es-ES_tradnl" sz="2600" dirty="0" smtClean="0">
              <a:latin typeface="Avenir Book"/>
              <a:cs typeface="Avenir Book"/>
            </a:endParaRPr>
          </a:p>
          <a:p>
            <a:r>
              <a:rPr lang="es-ES_tradnl" dirty="0">
                <a:latin typeface="Avenir Book"/>
                <a:cs typeface="Avenir Book"/>
              </a:rPr>
              <a:t>Las personas con enfermedades del hígado, los riñones, los nervios y los </a:t>
            </a:r>
            <a:r>
              <a:rPr lang="es-ES_tradnl" dirty="0" smtClean="0">
                <a:latin typeface="Avenir Book"/>
                <a:cs typeface="Avenir Book"/>
              </a:rPr>
              <a:t>pulmones</a:t>
            </a:r>
            <a:endParaRPr lang="es-ES_tradnl" sz="2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202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27000"/>
            <a:ext cx="9144000" cy="830492"/>
          </a:xfrm>
          <a:solidFill>
            <a:schemeClr val="accent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_tradnl" sz="4000" dirty="0">
                <a:latin typeface="Avenir Book"/>
                <a:cs typeface="Avenir Book"/>
              </a:rPr>
              <a:t>Hay dos vías de exposición al Hg</a:t>
            </a:r>
            <a:endParaRPr lang="en-US" sz="4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4207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</TotalTime>
  <Words>1062</Words>
  <Application>Microsoft Macintosh PowerPoint</Application>
  <PresentationFormat>On-screen Show (4:3)</PresentationFormat>
  <Paragraphs>249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Investigaciones sobre mercurio en Madre de Dios  </vt:lpstr>
      <vt:lpstr>Resumen de la presentación de hoy</vt:lpstr>
      <vt:lpstr>El mercurio es un contaminante global que afecta la salud</vt:lpstr>
      <vt:lpstr>El mercurio es un contaminante global que afecta la salud</vt:lpstr>
      <vt:lpstr>El mercurio es un contaminante global que afecta la salud</vt:lpstr>
      <vt:lpstr>Algunas poblaciones son más susceptibles a los efectos de Hg </vt:lpstr>
      <vt:lpstr>Algunas poblaciones son más susceptibles a los efectos de Hg </vt:lpstr>
      <vt:lpstr>Algunas poblaciones son más susceptibles a los efectos de Hg </vt:lpstr>
      <vt:lpstr>Hay dos vías de exposición al Hg</vt:lpstr>
      <vt:lpstr>Hay dos vías de exposición al Hg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Estudios de Hg realizados en MdD</vt:lpstr>
      <vt:lpstr>Estudios de Hg realizados en MdD</vt:lpstr>
      <vt:lpstr>Estudios de Hg realizados en MdD</vt:lpstr>
      <vt:lpstr>Estudios de Hg realizados en MdD</vt:lpstr>
      <vt:lpstr>Estudios de Hg realizados en MdD</vt:lpstr>
      <vt:lpstr>PowerPoint Presentation</vt:lpstr>
      <vt:lpstr>PowerPoint Presentation</vt:lpstr>
      <vt:lpstr>PowerPoint Presentation</vt:lpstr>
      <vt:lpstr>PowerPoint Presentation</vt:lpstr>
      <vt:lpstr>Niveles elevados de MeHg en el cabello (ppm)</vt:lpstr>
      <vt:lpstr>PowerPoint Presentation</vt:lpstr>
      <vt:lpstr>Implicaciones</vt:lpstr>
      <vt:lpstr>Implicaciones</vt:lpstr>
      <vt:lpstr>Implicaciones</vt:lpstr>
      <vt:lpstr>Implicaciones</vt:lpstr>
      <vt:lpstr>Agradecimientos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Mines, Mercury Exposure, and Human Health in Madre de Diós, Peru</dc:title>
  <dc:creator>David Gonzalez</dc:creator>
  <cp:lastModifiedBy>David Gonzalez</cp:lastModifiedBy>
  <cp:revision>437</cp:revision>
  <dcterms:created xsi:type="dcterms:W3CDTF">2013-11-12T04:15:42Z</dcterms:created>
  <dcterms:modified xsi:type="dcterms:W3CDTF">2014-11-18T13:20:57Z</dcterms:modified>
</cp:coreProperties>
</file>