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43205400"/>
  <p:notesSz cx="6858000" cy="9144000"/>
  <p:defaultTextStyle>
    <a:defPPr>
      <a:defRPr lang="en-U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0FD0099-5118-4137-A46B-EABBDA85E26B}">
          <p14:sldIdLst>
            <p14:sldId id="2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p:scale>
          <a:sx n="26" d="100"/>
          <a:sy n="26" d="100"/>
        </p:scale>
        <p:origin x="-1452" y="-72"/>
      </p:cViewPr>
      <p:guideLst>
        <p:guide orient="horz" pos="13608"/>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TRABAJO%20A%20ENVIAR.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embeddings/oleObject9.bin"/></Relationships>
</file>

<file path=ppt/charts/_rels/chart11.xml.rels><?xml version="1.0" encoding="UTF-8" standalone="yes"?>
<Relationships xmlns="http://schemas.openxmlformats.org/package/2006/relationships"><Relationship Id="rId1" Type="http://schemas.openxmlformats.org/officeDocument/2006/relationships/oleObject" Target="../embeddings/oleObject10.bin"/></Relationships>
</file>

<file path=ppt/charts/_rels/chart12.xml.rels><?xml version="1.0" encoding="UTF-8" standalone="yes"?>
<Relationships xmlns="http://schemas.openxmlformats.org/package/2006/relationships"><Relationship Id="rId1" Type="http://schemas.openxmlformats.org/officeDocument/2006/relationships/oleObject" Target="../embeddings/oleObject1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7.bin"/></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8.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P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46382269069339"/>
          <c:y val="0.22705478895444275"/>
          <c:w val="0.38575142507497984"/>
          <c:h val="0.73510274621981675"/>
        </c:manualLayout>
      </c:layout>
      <c:pieChart>
        <c:varyColors val="1"/>
        <c:ser>
          <c:idx val="0"/>
          <c:order val="0"/>
          <c:explosion val="2"/>
          <c:dPt>
            <c:idx val="0"/>
            <c:bubble3D val="0"/>
            <c:spPr>
              <a:solidFill>
                <a:srgbClr val="00B0F0"/>
              </a:solidFill>
            </c:spPr>
          </c:dPt>
          <c:dPt>
            <c:idx val="2"/>
            <c:bubble3D val="0"/>
            <c:spPr>
              <a:solidFill>
                <a:srgbClr val="00B050"/>
              </a:solidFill>
            </c:spPr>
          </c:dPt>
          <c:dPt>
            <c:idx val="3"/>
            <c:bubble3D val="0"/>
            <c:spPr>
              <a:solidFill>
                <a:srgbClr val="002060"/>
              </a:solidFill>
            </c:spPr>
          </c:dPt>
          <c:dPt>
            <c:idx val="4"/>
            <c:bubble3D val="0"/>
            <c:spPr>
              <a:solidFill>
                <a:srgbClr val="FFFF00"/>
              </a:solidFill>
            </c:spPr>
          </c:dPt>
          <c:dPt>
            <c:idx val="5"/>
            <c:bubble3D val="0"/>
            <c:spPr>
              <a:solidFill>
                <a:srgbClr val="FF0000"/>
              </a:solidFill>
            </c:spPr>
          </c:dPt>
          <c:dLbls>
            <c:dLbl>
              <c:idx val="3"/>
              <c:layout>
                <c:manualLayout>
                  <c:x val="-1.0524083417918294E-2"/>
                  <c:y val="2.3388077985357116E-2"/>
                </c:manualLayout>
              </c:layout>
              <c:spPr/>
              <c:txPr>
                <a:bodyPr/>
                <a:lstStyle/>
                <a:p>
                  <a:pPr>
                    <a:defRPr/>
                  </a:pPr>
                  <a:endParaRPr lang="es-PE"/>
                </a:p>
              </c:txPr>
              <c:showLegendKey val="0"/>
              <c:showVal val="1"/>
              <c:showCatName val="0"/>
              <c:showSerName val="0"/>
              <c:showPercent val="0"/>
              <c:showBubbleSize val="0"/>
            </c:dLbl>
            <c:dLbl>
              <c:idx val="4"/>
              <c:layout>
                <c:manualLayout>
                  <c:x val="-7.2941550070484376E-2"/>
                  <c:y val="4.6808718123750549E-3"/>
                </c:manualLayout>
              </c:layout>
              <c:spPr/>
              <c:txPr>
                <a:bodyPr/>
                <a:lstStyle/>
                <a:p>
                  <a:pPr>
                    <a:defRPr/>
                  </a:pPr>
                  <a:endParaRPr lang="es-PE"/>
                </a:p>
              </c:txPr>
              <c:showLegendKey val="0"/>
              <c:showVal val="1"/>
              <c:showCatName val="0"/>
              <c:showSerName val="0"/>
              <c:showPercent val="0"/>
              <c:showBubbleSize val="0"/>
            </c:dLbl>
            <c:spPr>
              <a:solidFill>
                <a:srgbClr val="00B0F0"/>
              </a:solidFill>
            </c:spPr>
            <c:showLegendKey val="0"/>
            <c:showVal val="1"/>
            <c:showCatName val="0"/>
            <c:showSerName val="0"/>
            <c:showPercent val="0"/>
            <c:showBubbleSize val="0"/>
            <c:showLeaderLines val="1"/>
          </c:dLbls>
          <c:cat>
            <c:strRef>
              <c:f>Hoja1!$B$14:$B$19</c:f>
              <c:strCache>
                <c:ptCount val="6"/>
                <c:pt idx="0">
                  <c:v>Primaria incompleta</c:v>
                </c:pt>
                <c:pt idx="1">
                  <c:v>Primaria completa</c:v>
                </c:pt>
                <c:pt idx="2">
                  <c:v>Secundaria incompleta</c:v>
                </c:pt>
                <c:pt idx="3">
                  <c:v>secundaria completa</c:v>
                </c:pt>
                <c:pt idx="4">
                  <c:v>superior universitario</c:v>
                </c:pt>
                <c:pt idx="5">
                  <c:v>superio no universitario</c:v>
                </c:pt>
              </c:strCache>
            </c:strRef>
          </c:cat>
          <c:val>
            <c:numRef>
              <c:f>Hoja1!$D$14:$D$19</c:f>
              <c:numCache>
                <c:formatCode>0%</c:formatCode>
                <c:ptCount val="6"/>
                <c:pt idx="0">
                  <c:v>8.3333333333333329E-2</c:v>
                </c:pt>
                <c:pt idx="1">
                  <c:v>0.2</c:v>
                </c:pt>
                <c:pt idx="2">
                  <c:v>0.21666666666666667</c:v>
                </c:pt>
                <c:pt idx="3">
                  <c:v>0.46666666666666667</c:v>
                </c:pt>
                <c:pt idx="4">
                  <c:v>1.6666666666666666E-2</c:v>
                </c:pt>
                <c:pt idx="5">
                  <c:v>1.6666666666666666E-2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8119362886202264"/>
          <c:y val="0.3133721780681652"/>
          <c:w val="0.40797465083703915"/>
          <c:h val="0.58528108132597956"/>
        </c:manualLayout>
      </c:layout>
      <c:overlay val="0"/>
    </c:legend>
    <c:plotVisOnly val="1"/>
    <c:dispBlanksAs val="gap"/>
    <c:showDLblsOverMax val="0"/>
  </c:chart>
  <c:txPr>
    <a:bodyPr/>
    <a:lstStyle/>
    <a:p>
      <a:pPr>
        <a:defRPr sz="1100"/>
      </a:pPr>
      <a:endParaRPr lang="es-P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P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PE"/>
              <a:t>MUJERES QUE CONSUMIERON PESCADO DURANTE EMBARAZO BAJO PUQUIRI 2014</a:t>
            </a:r>
          </a:p>
        </c:rich>
      </c:tx>
      <c:layout/>
      <c:overlay val="0"/>
    </c:title>
    <c:autoTitleDeleted val="0"/>
    <c:plotArea>
      <c:layout>
        <c:manualLayout>
          <c:layoutTarget val="inner"/>
          <c:xMode val="edge"/>
          <c:yMode val="edge"/>
          <c:x val="0.23614807034320215"/>
          <c:y val="0.1742571972218814"/>
          <c:w val="0.46487995870571341"/>
          <c:h val="0.80475279129313659"/>
        </c:manualLayout>
      </c:layout>
      <c:pieChart>
        <c:varyColors val="1"/>
        <c:ser>
          <c:idx val="0"/>
          <c:order val="0"/>
          <c:explosion val="12"/>
          <c:dPt>
            <c:idx val="0"/>
            <c:bubble3D val="0"/>
            <c:spPr>
              <a:solidFill>
                <a:srgbClr val="FF0000"/>
              </a:solidFill>
            </c:spPr>
          </c:dPt>
          <c:dPt>
            <c:idx val="1"/>
            <c:bubble3D val="0"/>
            <c:spPr>
              <a:solidFill>
                <a:srgbClr val="0070C0"/>
              </a:solidFill>
            </c:spPr>
          </c:dPt>
          <c:dLbls>
            <c:dLbl>
              <c:idx val="0"/>
              <c:layout>
                <c:manualLayout>
                  <c:x val="-5.5330161124984643E-2"/>
                  <c:y val="-0.20364773890673429"/>
                </c:manualLayout>
              </c:layout>
              <c:showLegendKey val="0"/>
              <c:showVal val="1"/>
              <c:showCatName val="0"/>
              <c:showSerName val="0"/>
              <c:showPercent val="0"/>
              <c:showBubbleSize val="0"/>
            </c:dLbl>
            <c:dLbl>
              <c:idx val="1"/>
              <c:layout>
                <c:manualLayout>
                  <c:x val="2.9597772850633256E-2"/>
                  <c:y val="0.1310902083991222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Hoja1!$B$97:$B$98</c:f>
              <c:strCache>
                <c:ptCount val="2"/>
                <c:pt idx="0">
                  <c:v>SI</c:v>
                </c:pt>
                <c:pt idx="1">
                  <c:v>NO</c:v>
                </c:pt>
              </c:strCache>
            </c:strRef>
          </c:cat>
          <c:val>
            <c:numRef>
              <c:f>Hoja1!$D$97:$D$98</c:f>
              <c:numCache>
                <c:formatCode>0%</c:formatCode>
                <c:ptCount val="2"/>
                <c:pt idx="0">
                  <c:v>0.92</c:v>
                </c:pt>
                <c:pt idx="1">
                  <c:v>0.08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84445277582000089"/>
          <c:y val="0.43587392466575886"/>
          <c:w val="8.1666380434790853E-2"/>
          <c:h val="0.29564999513942991"/>
        </c:manualLayout>
      </c:layout>
      <c:overlay val="0"/>
    </c:legend>
    <c:plotVisOnly val="1"/>
    <c:dispBlanksAs val="gap"/>
    <c:showDLblsOverMax val="0"/>
  </c:chart>
  <c:txPr>
    <a:bodyPr/>
    <a:lstStyle/>
    <a:p>
      <a:pPr>
        <a:defRPr sz="1100"/>
      </a:pPr>
      <a:endParaRPr lang="es-P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P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PE"/>
              <a:t>CONOCIMIENTO DE LA POBLACION SOBRE ALIMENTOS QUE CONTIENEN MERCURIO </a:t>
            </a:r>
          </a:p>
          <a:p>
            <a:pPr>
              <a:defRPr/>
            </a:pPr>
            <a:r>
              <a:rPr lang="es-PE"/>
              <a:t>BAJO PUQUIRI 2014</a:t>
            </a:r>
          </a:p>
        </c:rich>
      </c:tx>
      <c:layout>
        <c:manualLayout>
          <c:xMode val="edge"/>
          <c:yMode val="edge"/>
          <c:x val="0.18745678341931396"/>
          <c:y val="3.3825480121896623E-2"/>
        </c:manualLayout>
      </c:layout>
      <c:overlay val="0"/>
    </c:title>
    <c:autoTitleDeleted val="0"/>
    <c:plotArea>
      <c:layout>
        <c:manualLayout>
          <c:layoutTarget val="inner"/>
          <c:xMode val="edge"/>
          <c:yMode val="edge"/>
          <c:x val="0.2247710012704954"/>
          <c:y val="0.18583172979838727"/>
          <c:w val="0.42984106378862685"/>
          <c:h val="0.79519747829194043"/>
        </c:manualLayout>
      </c:layout>
      <c:pieChart>
        <c:varyColors val="1"/>
        <c:ser>
          <c:idx val="0"/>
          <c:order val="0"/>
          <c:dPt>
            <c:idx val="0"/>
            <c:bubble3D val="0"/>
            <c:explosion val="5"/>
            <c:spPr>
              <a:solidFill>
                <a:srgbClr val="0070C0"/>
              </a:solidFill>
            </c:spPr>
          </c:dPt>
          <c:dPt>
            <c:idx val="1"/>
            <c:bubble3D val="0"/>
            <c:explosion val="8"/>
            <c:spPr>
              <a:solidFill>
                <a:srgbClr val="FF0000"/>
              </a:solidFill>
            </c:spPr>
          </c:dPt>
          <c:dLbls>
            <c:dLbl>
              <c:idx val="0"/>
              <c:layout>
                <c:manualLayout>
                  <c:x val="7.4519249845255292E-3"/>
                  <c:y val="-4.9474894071418613E-2"/>
                </c:manualLayout>
              </c:layout>
              <c:showLegendKey val="0"/>
              <c:showVal val="1"/>
              <c:showCatName val="0"/>
              <c:showSerName val="0"/>
              <c:showPercent val="0"/>
              <c:showBubbleSize val="0"/>
            </c:dLbl>
            <c:dLbl>
              <c:idx val="1"/>
              <c:layout>
                <c:manualLayout>
                  <c:x val="-2.3484121803926547E-2"/>
                  <c:y val="-8.4074811485262049E-3"/>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Hoja1!$B$128:$B$129</c:f>
              <c:strCache>
                <c:ptCount val="2"/>
                <c:pt idx="0">
                  <c:v>PESCADO</c:v>
                </c:pt>
                <c:pt idx="1">
                  <c:v>NO SABE</c:v>
                </c:pt>
              </c:strCache>
            </c:strRef>
          </c:cat>
          <c:val>
            <c:numRef>
              <c:f>Hoja1!$D$128:$D$129</c:f>
              <c:numCache>
                <c:formatCode>0%</c:formatCode>
                <c:ptCount val="2"/>
                <c:pt idx="0">
                  <c:v>0.38333333333333336</c:v>
                </c:pt>
                <c:pt idx="1">
                  <c:v>0.6166666666666667</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944325422219749"/>
          <c:y val="0.42541167126191265"/>
          <c:w val="0.16022909656863524"/>
          <c:h val="0.35774639737617997"/>
        </c:manualLayout>
      </c:layout>
      <c:overlay val="0"/>
    </c:legend>
    <c:plotVisOnly val="1"/>
    <c:dispBlanksAs val="gap"/>
    <c:showDLblsOverMax val="0"/>
  </c:chart>
  <c:txPr>
    <a:bodyPr/>
    <a:lstStyle/>
    <a:p>
      <a:pPr>
        <a:defRPr sz="1100"/>
      </a:pPr>
      <a:endParaRPr lang="es-P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P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PE"/>
              <a:t>PREFERENCIA DE CONSUMO DE PESCADO POR LA POBLACION </a:t>
            </a:r>
          </a:p>
          <a:p>
            <a:pPr>
              <a:defRPr/>
            </a:pPr>
            <a:r>
              <a:rPr lang="es-PE"/>
              <a:t>BAJO PUQUIRI 2014</a:t>
            </a:r>
          </a:p>
        </c:rich>
      </c:tx>
      <c:layout>
        <c:manualLayout>
          <c:xMode val="edge"/>
          <c:yMode val="edge"/>
          <c:x val="0.15812077278336012"/>
          <c:y val="1.9714611286995875E-6"/>
        </c:manualLayout>
      </c:layout>
      <c:overlay val="0"/>
    </c:title>
    <c:autoTitleDeleted val="0"/>
    <c:plotArea>
      <c:layout>
        <c:manualLayout>
          <c:layoutTarget val="inner"/>
          <c:xMode val="edge"/>
          <c:yMode val="edge"/>
          <c:x val="0.18990356006654416"/>
          <c:y val="0.17202510854052588"/>
          <c:w val="0.49583371267914994"/>
          <c:h val="0.80987722864402367"/>
        </c:manualLayout>
      </c:layout>
      <c:pieChart>
        <c:varyColors val="1"/>
        <c:ser>
          <c:idx val="0"/>
          <c:order val="0"/>
          <c:dPt>
            <c:idx val="0"/>
            <c:bubble3D val="0"/>
            <c:spPr>
              <a:solidFill>
                <a:srgbClr val="0070C0"/>
              </a:solidFill>
            </c:spPr>
          </c:dPt>
          <c:dPt>
            <c:idx val="1"/>
            <c:bubble3D val="0"/>
            <c:spPr>
              <a:solidFill>
                <a:srgbClr val="FFFF00"/>
              </a:solidFill>
            </c:spPr>
          </c:dPt>
          <c:dPt>
            <c:idx val="2"/>
            <c:bubble3D val="0"/>
            <c:spPr>
              <a:solidFill>
                <a:srgbClr val="04AC0C"/>
              </a:solidFill>
            </c:spPr>
          </c:dPt>
          <c:dPt>
            <c:idx val="4"/>
            <c:bubble3D val="0"/>
            <c:spPr>
              <a:solidFill>
                <a:srgbClr val="FF0000"/>
              </a:solidFill>
            </c:spPr>
          </c:dPt>
          <c:dLbls>
            <c:dLbl>
              <c:idx val="0"/>
              <c:layout>
                <c:manualLayout>
                  <c:x val="-8.7558246825838681E-2"/>
                  <c:y val="7.0853707625958176E-2"/>
                </c:manualLayout>
              </c:layout>
              <c:showLegendKey val="0"/>
              <c:showVal val="1"/>
              <c:showCatName val="0"/>
              <c:showSerName val="0"/>
              <c:showPercent val="0"/>
              <c:showBubbleSize val="0"/>
            </c:dLbl>
            <c:dLbl>
              <c:idx val="1"/>
              <c:layout>
                <c:manualLayout>
                  <c:x val="-9.2170616286878476E-2"/>
                  <c:y val="-0.13590623385177794"/>
                </c:manualLayout>
              </c:layout>
              <c:showLegendKey val="0"/>
              <c:showVal val="1"/>
              <c:showCatName val="0"/>
              <c:showSerName val="0"/>
              <c:showPercent val="0"/>
              <c:showBubbleSize val="0"/>
            </c:dLbl>
            <c:dLbl>
              <c:idx val="2"/>
              <c:layout>
                <c:manualLayout>
                  <c:x val="3.8660594850391174E-2"/>
                  <c:y val="-0.15032865747250854"/>
                </c:manualLayout>
              </c:layout>
              <c:showLegendKey val="0"/>
              <c:showVal val="1"/>
              <c:showCatName val="0"/>
              <c:showSerName val="0"/>
              <c:showPercent val="0"/>
              <c:showBubbleSize val="0"/>
            </c:dLbl>
            <c:dLbl>
              <c:idx val="3"/>
              <c:layout>
                <c:manualLayout>
                  <c:x val="6.2408261338491866E-2"/>
                  <c:y val="-6.6017486288360364E-2"/>
                </c:manualLayout>
              </c:layout>
              <c:showLegendKey val="0"/>
              <c:showVal val="1"/>
              <c:showCatName val="0"/>
              <c:showSerName val="0"/>
              <c:showPercent val="0"/>
              <c:showBubbleSize val="0"/>
            </c:dLbl>
            <c:dLbl>
              <c:idx val="4"/>
              <c:layout>
                <c:manualLayout>
                  <c:x val="7.486859413346332E-2"/>
                  <c:y val="-2.9071636164372323E-2"/>
                </c:manualLayout>
              </c:layout>
              <c:showLegendKey val="0"/>
              <c:showVal val="1"/>
              <c:showCatName val="0"/>
              <c:showSerName val="0"/>
              <c:showPercent val="0"/>
              <c:showBubbleSize val="0"/>
            </c:dLbl>
            <c:dLbl>
              <c:idx val="6"/>
              <c:layout>
                <c:manualLayout>
                  <c:x val="6.8904849794753698E-2"/>
                  <c:y val="6.5097277996836136E-2"/>
                </c:manualLayout>
              </c:layout>
              <c:showLegendKey val="0"/>
              <c:showVal val="1"/>
              <c:showCatName val="0"/>
              <c:showSerName val="0"/>
              <c:showPercent val="0"/>
              <c:showBubbleSize val="0"/>
            </c:dLbl>
            <c:dLbl>
              <c:idx val="7"/>
              <c:layout>
                <c:manualLayout>
                  <c:x val="5.1117502830466809E-2"/>
                  <c:y val="0.1077135504400241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Hoja1!$B$65:$B$72</c:f>
              <c:strCache>
                <c:ptCount val="8"/>
                <c:pt idx="0">
                  <c:v>JUREL</c:v>
                </c:pt>
                <c:pt idx="1">
                  <c:v>PACO</c:v>
                </c:pt>
                <c:pt idx="2">
                  <c:v>BAGRE</c:v>
                </c:pt>
                <c:pt idx="3">
                  <c:v>DONCELLA</c:v>
                </c:pt>
                <c:pt idx="4">
                  <c:v>HUASACO</c:v>
                </c:pt>
                <c:pt idx="5">
                  <c:v>PEJERREY</c:v>
                </c:pt>
                <c:pt idx="6">
                  <c:v>SABALO</c:v>
                </c:pt>
                <c:pt idx="7">
                  <c:v>TRUCHA</c:v>
                </c:pt>
              </c:strCache>
            </c:strRef>
          </c:cat>
          <c:val>
            <c:numRef>
              <c:f>Hoja1!$D$65:$D$72</c:f>
              <c:numCache>
                <c:formatCode>0%</c:formatCode>
                <c:ptCount val="8"/>
                <c:pt idx="0">
                  <c:v>0.31034482758620691</c:v>
                </c:pt>
                <c:pt idx="1">
                  <c:v>0.14942528735632185</c:v>
                </c:pt>
                <c:pt idx="2">
                  <c:v>0.17241379310344829</c:v>
                </c:pt>
                <c:pt idx="3">
                  <c:v>4.5977011494252873E-2</c:v>
                </c:pt>
                <c:pt idx="4">
                  <c:v>9.1954022988505746E-2</c:v>
                </c:pt>
                <c:pt idx="5">
                  <c:v>2.2988505747126436E-2</c:v>
                </c:pt>
                <c:pt idx="6">
                  <c:v>9.1954022988505746E-2</c:v>
                </c:pt>
                <c:pt idx="7">
                  <c:v>0.11494252873563218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9858009816326694"/>
          <c:y val="0.16529457813390253"/>
          <c:w val="0.30007205087081612"/>
          <c:h val="0.80059431345244314"/>
        </c:manualLayout>
      </c:layout>
      <c:overlay val="0"/>
    </c:legend>
    <c:plotVisOnly val="1"/>
    <c:dispBlanksAs val="gap"/>
    <c:showDLblsOverMax val="0"/>
  </c:chart>
  <c:txPr>
    <a:bodyPr/>
    <a:lstStyle/>
    <a:p>
      <a:pPr>
        <a:defRPr sz="1100"/>
      </a:pPr>
      <a:endParaRPr lang="es-P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P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PE" dirty="0" smtClean="0"/>
              <a:t>LUGAR DE ORIGEN DE LOS ENCUESTADOS BAJO PUQUIRI 2014</a:t>
            </a:r>
            <a:endParaRPr lang="es-PE" dirty="0"/>
          </a:p>
        </c:rich>
      </c:tx>
      <c:layout/>
      <c:overlay val="0"/>
    </c:title>
    <c:autoTitleDeleted val="0"/>
    <c:plotArea>
      <c:layout>
        <c:manualLayout>
          <c:layoutTarget val="inner"/>
          <c:xMode val="edge"/>
          <c:yMode val="edge"/>
          <c:x val="0.13571624661070178"/>
          <c:y val="0.15977883613768382"/>
          <c:w val="0.47476640242424889"/>
          <c:h val="0.81102498669468748"/>
        </c:manualLayout>
      </c:layout>
      <c:pieChart>
        <c:varyColors val="1"/>
        <c:ser>
          <c:idx val="0"/>
          <c:order val="0"/>
          <c:explosion val="8"/>
          <c:dPt>
            <c:idx val="0"/>
            <c:bubble3D val="0"/>
            <c:explosion val="7"/>
            <c:spPr>
              <a:solidFill>
                <a:srgbClr val="FF0000"/>
              </a:solidFill>
            </c:spPr>
          </c:dPt>
          <c:dPt>
            <c:idx val="1"/>
            <c:bubble3D val="0"/>
            <c:explosion val="5"/>
            <c:spPr>
              <a:solidFill>
                <a:srgbClr val="FFFF00"/>
              </a:solidFill>
            </c:spPr>
          </c:dPt>
          <c:dPt>
            <c:idx val="3"/>
            <c:bubble3D val="0"/>
            <c:spPr>
              <a:solidFill>
                <a:srgbClr val="002060"/>
              </a:solidFill>
            </c:spPr>
          </c:dPt>
          <c:dLbls>
            <c:dLbl>
              <c:idx val="0"/>
              <c:layout>
                <c:manualLayout>
                  <c:x val="-0.11373400101848129"/>
                  <c:y val="-0.1049071651656744"/>
                </c:manualLayout>
              </c:layout>
              <c:showLegendKey val="0"/>
              <c:showVal val="1"/>
              <c:showCatName val="0"/>
              <c:showSerName val="0"/>
              <c:showPercent val="0"/>
              <c:showBubbleSize val="0"/>
            </c:dLbl>
            <c:dLbl>
              <c:idx val="3"/>
              <c:layout>
                <c:manualLayout>
                  <c:x val="8.3611641355225399E-4"/>
                  <c:y val="3.8089566075179701E-2"/>
                </c:manualLayout>
              </c:layout>
              <c:showLegendKey val="0"/>
              <c:showVal val="1"/>
              <c:showCatName val="0"/>
              <c:showSerName val="0"/>
              <c:showPercent val="0"/>
              <c:showBubbleSize val="0"/>
            </c:dLbl>
            <c:dLbl>
              <c:idx val="5"/>
              <c:layout>
                <c:manualLayout>
                  <c:x val="-4.5022625667071665E-2"/>
                  <c:y val="2.4247151057541775E-2"/>
                </c:manualLayout>
              </c:layout>
              <c:showLegendKey val="0"/>
              <c:showVal val="1"/>
              <c:showCatName val="0"/>
              <c:showSerName val="0"/>
              <c:showPercent val="0"/>
              <c:showBubbleSize val="0"/>
            </c:dLbl>
            <c:dLbl>
              <c:idx val="6"/>
              <c:layout>
                <c:manualLayout>
                  <c:x val="-3.4629314243292346E-2"/>
                  <c:y val="1.3904902095328669E-2"/>
                </c:manualLayout>
              </c:layout>
              <c:showLegendKey val="0"/>
              <c:showVal val="1"/>
              <c:showCatName val="0"/>
              <c:showSerName val="0"/>
              <c:showPercent val="0"/>
              <c:showBubbleSize val="0"/>
            </c:dLbl>
            <c:dLbl>
              <c:idx val="7"/>
              <c:layout>
                <c:manualLayout>
                  <c:x val="2.0144742302175354E-2"/>
                  <c:y val="-2.0548453773941086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Hoja1!$B$23:$B$31</c:f>
              <c:strCache>
                <c:ptCount val="9"/>
                <c:pt idx="0">
                  <c:v>Cusco</c:v>
                </c:pt>
                <c:pt idx="1">
                  <c:v>Puno</c:v>
                </c:pt>
                <c:pt idx="2">
                  <c:v>Apurimac</c:v>
                </c:pt>
                <c:pt idx="3">
                  <c:v>Madre de Dios</c:v>
                </c:pt>
                <c:pt idx="4">
                  <c:v>Arequipa</c:v>
                </c:pt>
                <c:pt idx="5">
                  <c:v>Andahuaylas</c:v>
                </c:pt>
                <c:pt idx="6">
                  <c:v>Iquitos</c:v>
                </c:pt>
                <c:pt idx="7">
                  <c:v>Lima</c:v>
                </c:pt>
                <c:pt idx="8">
                  <c:v>Ica</c:v>
                </c:pt>
              </c:strCache>
            </c:strRef>
          </c:cat>
          <c:val>
            <c:numRef>
              <c:f>Hoja1!$D$23:$D$31</c:f>
              <c:numCache>
                <c:formatCode>0%</c:formatCode>
                <c:ptCount val="9"/>
                <c:pt idx="0">
                  <c:v>0.6333333333333333</c:v>
                </c:pt>
                <c:pt idx="1">
                  <c:v>8.3333333333333329E-2</c:v>
                </c:pt>
                <c:pt idx="2">
                  <c:v>8.3333333333333329E-2</c:v>
                </c:pt>
                <c:pt idx="3">
                  <c:v>8.3333333333333329E-2</c:v>
                </c:pt>
                <c:pt idx="4">
                  <c:v>0.05</c:v>
                </c:pt>
                <c:pt idx="5">
                  <c:v>1.6666666666666666E-2</c:v>
                </c:pt>
                <c:pt idx="6">
                  <c:v>1.6666666666666666E-2</c:v>
                </c:pt>
                <c:pt idx="7">
                  <c:v>1.6666666666666666E-2</c:v>
                </c:pt>
                <c:pt idx="8">
                  <c:v>1.6666666666666666E-2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375034284055717"/>
          <c:y val="5.0705295286962611E-2"/>
          <c:w val="0.26249670156681898"/>
          <c:h val="0.94929480756810103"/>
        </c:manualLayout>
      </c:layout>
      <c:overlay val="0"/>
    </c:legend>
    <c:plotVisOnly val="1"/>
    <c:dispBlanksAs val="gap"/>
    <c:showDLblsOverMax val="0"/>
  </c:chart>
  <c:txPr>
    <a:bodyPr/>
    <a:lstStyle/>
    <a:p>
      <a:pPr>
        <a:defRPr sz="1100"/>
      </a:pPr>
      <a:endParaRPr lang="es-P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P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PE" dirty="0" smtClean="0"/>
              <a:t>TIPO DE OCUPACION DE LOS ENCUESTADOS  EN BAJO PUQUIRI 2014 </a:t>
            </a:r>
            <a:endParaRPr lang="es-PE" dirty="0"/>
          </a:p>
        </c:rich>
      </c:tx>
      <c:layout/>
      <c:overlay val="0"/>
    </c:title>
    <c:autoTitleDeleted val="0"/>
    <c:plotArea>
      <c:layout>
        <c:manualLayout>
          <c:layoutTarget val="inner"/>
          <c:xMode val="edge"/>
          <c:yMode val="edge"/>
          <c:x val="0.1052130335572313"/>
          <c:y val="0.17462964249786195"/>
          <c:w val="0.4861739945453824"/>
          <c:h val="0.79106810629720092"/>
        </c:manualLayout>
      </c:layout>
      <c:pieChart>
        <c:varyColors val="1"/>
        <c:ser>
          <c:idx val="0"/>
          <c:order val="0"/>
          <c:explosion val="1"/>
          <c:dPt>
            <c:idx val="0"/>
            <c:bubble3D val="0"/>
            <c:spPr>
              <a:solidFill>
                <a:srgbClr val="FF0000"/>
              </a:solidFill>
            </c:spPr>
          </c:dPt>
          <c:dPt>
            <c:idx val="1"/>
            <c:bubble3D val="0"/>
            <c:spPr>
              <a:solidFill>
                <a:srgbClr val="00B0F0"/>
              </a:solidFill>
            </c:spPr>
          </c:dPt>
          <c:dPt>
            <c:idx val="2"/>
            <c:bubble3D val="0"/>
            <c:spPr>
              <a:solidFill>
                <a:srgbClr val="04AC0C"/>
              </a:solidFill>
            </c:spPr>
          </c:dPt>
          <c:dPt>
            <c:idx val="3"/>
            <c:bubble3D val="0"/>
            <c:spPr>
              <a:solidFill>
                <a:srgbClr val="7030A0"/>
              </a:solidFill>
            </c:spPr>
          </c:dPt>
          <c:dPt>
            <c:idx val="4"/>
            <c:bubble3D val="0"/>
            <c:spPr>
              <a:solidFill>
                <a:srgbClr val="002060"/>
              </a:solidFill>
            </c:spPr>
          </c:dPt>
          <c:dPt>
            <c:idx val="6"/>
            <c:bubble3D val="0"/>
            <c:spPr>
              <a:solidFill>
                <a:srgbClr val="FFFF00"/>
              </a:solidFill>
            </c:spPr>
          </c:dPt>
          <c:dPt>
            <c:idx val="7"/>
            <c:bubble3D val="0"/>
            <c:spPr>
              <a:solidFill>
                <a:srgbClr val="FD71CE"/>
              </a:solidFill>
            </c:spPr>
          </c:dPt>
          <c:dLbls>
            <c:dLbl>
              <c:idx val="0"/>
              <c:layout>
                <c:manualLayout>
                  <c:x val="-0.11919077414191935"/>
                  <c:y val="8.9228331228383265E-2"/>
                </c:manualLayout>
              </c:layout>
              <c:showLegendKey val="0"/>
              <c:showVal val="1"/>
              <c:showCatName val="0"/>
              <c:showSerName val="0"/>
              <c:showPercent val="0"/>
              <c:showBubbleSize val="0"/>
            </c:dLbl>
            <c:dLbl>
              <c:idx val="4"/>
              <c:layout>
                <c:manualLayout>
                  <c:x val="-1.5298300188867904E-3"/>
                  <c:y val="-5.1171955085859335E-3"/>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Hoja1!$B$35:$B$42</c:f>
              <c:strCache>
                <c:ptCount val="8"/>
                <c:pt idx="0">
                  <c:v>MINERIA (Maraquero)</c:v>
                </c:pt>
                <c:pt idx="1">
                  <c:v>MINERIA (Cocinera)</c:v>
                </c:pt>
                <c:pt idx="2">
                  <c:v>MINERIA (Chofer)</c:v>
                </c:pt>
                <c:pt idx="3">
                  <c:v>MINERIA (Machetero)</c:v>
                </c:pt>
                <c:pt idx="4">
                  <c:v>Ama de casa</c:v>
                </c:pt>
                <c:pt idx="5">
                  <c:v>Comercio</c:v>
                </c:pt>
                <c:pt idx="6">
                  <c:v>Mototaxista</c:v>
                </c:pt>
                <c:pt idx="7">
                  <c:v>Agricultura</c:v>
                </c:pt>
              </c:strCache>
            </c:strRef>
          </c:cat>
          <c:val>
            <c:numRef>
              <c:f>Hoja1!$D$35:$D$42</c:f>
              <c:numCache>
                <c:formatCode>0%</c:formatCode>
                <c:ptCount val="8"/>
                <c:pt idx="0">
                  <c:v>0.35</c:v>
                </c:pt>
                <c:pt idx="1">
                  <c:v>0.15</c:v>
                </c:pt>
                <c:pt idx="2">
                  <c:v>6.6666666666666666E-2</c:v>
                </c:pt>
                <c:pt idx="3">
                  <c:v>3.3333333333333333E-2</c:v>
                </c:pt>
                <c:pt idx="4">
                  <c:v>0.23333333333333334</c:v>
                </c:pt>
                <c:pt idx="5">
                  <c:v>8.3333333333333329E-2</c:v>
                </c:pt>
                <c:pt idx="6">
                  <c:v>0.05</c:v>
                </c:pt>
                <c:pt idx="7">
                  <c:v>3.3333333333333333E-2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2918818553794309"/>
          <c:y val="0.1143824305658053"/>
          <c:w val="0.3531748444108242"/>
          <c:h val="0.76829191138113162"/>
        </c:manualLayout>
      </c:layout>
      <c:overlay val="0"/>
    </c:legend>
    <c:plotVisOnly val="1"/>
    <c:dispBlanksAs val="gap"/>
    <c:showDLblsOverMax val="0"/>
  </c:chart>
  <c:txPr>
    <a:bodyPr/>
    <a:lstStyle/>
    <a:p>
      <a:pPr>
        <a:defRPr sz="1100"/>
      </a:pPr>
      <a:endParaRPr lang="es-P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P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PE" dirty="0" smtClean="0"/>
              <a:t>LUGAR</a:t>
            </a:r>
            <a:r>
              <a:rPr lang="es-PE" baseline="0" dirty="0" smtClean="0"/>
              <a:t> DE RESIDENCIA DE LOS ENCUESTADOS  - BAJO PUQUIRI 2014</a:t>
            </a:r>
            <a:endParaRPr lang="es-PE" dirty="0"/>
          </a:p>
        </c:rich>
      </c:tx>
      <c:layout/>
      <c:overlay val="0"/>
    </c:title>
    <c:autoTitleDeleted val="0"/>
    <c:plotArea>
      <c:layout>
        <c:manualLayout>
          <c:layoutTarget val="inner"/>
          <c:xMode val="edge"/>
          <c:yMode val="edge"/>
          <c:x val="0.13572547929411474"/>
          <c:y val="0.1914166197521967"/>
          <c:w val="0.41523226559819865"/>
          <c:h val="0.76959110585383728"/>
        </c:manualLayout>
      </c:layout>
      <c:pieChart>
        <c:varyColors val="1"/>
        <c:ser>
          <c:idx val="0"/>
          <c:order val="0"/>
          <c:dPt>
            <c:idx val="0"/>
            <c:bubble3D val="0"/>
            <c:explosion val="8"/>
            <c:spPr>
              <a:solidFill>
                <a:srgbClr val="0070C0"/>
              </a:solidFill>
            </c:spPr>
          </c:dPt>
          <c:dPt>
            <c:idx val="1"/>
            <c:bubble3D val="0"/>
            <c:spPr>
              <a:solidFill>
                <a:srgbClr val="FFFF00"/>
              </a:solidFill>
            </c:spPr>
          </c:dPt>
          <c:dLbls>
            <c:dLbl>
              <c:idx val="0"/>
              <c:layout>
                <c:manualLayout>
                  <c:x val="-0.11803407262879942"/>
                  <c:y val="-1.8790257011282639E-2"/>
                </c:manualLayout>
              </c:layout>
              <c:showLegendKey val="0"/>
              <c:showVal val="1"/>
              <c:showCatName val="0"/>
              <c:showSerName val="0"/>
              <c:showPercent val="0"/>
              <c:showBubbleSize val="0"/>
            </c:dLbl>
            <c:dLbl>
              <c:idx val="1"/>
              <c:layout>
                <c:manualLayout>
                  <c:x val="0.12465577536871153"/>
                  <c:y val="3.186369395000113E-3"/>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Hoja1!$B$46:$B$47</c:f>
              <c:strCache>
                <c:ptCount val="2"/>
                <c:pt idx="0">
                  <c:v>En campamento minero</c:v>
                </c:pt>
                <c:pt idx="1">
                  <c:v>Centro Poblado Pukiri</c:v>
                </c:pt>
              </c:strCache>
            </c:strRef>
          </c:cat>
          <c:val>
            <c:numRef>
              <c:f>Hoja1!$D$46:$D$47</c:f>
              <c:numCache>
                <c:formatCode>0%</c:formatCode>
                <c:ptCount val="2"/>
                <c:pt idx="0">
                  <c:v>0.53333333333333333</c:v>
                </c:pt>
                <c:pt idx="1">
                  <c:v>0.46666666666666667</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292682350207629"/>
          <c:y val="0.33843300606878446"/>
          <c:w val="0.32641998948155937"/>
          <c:h val="0.38694863898119569"/>
        </c:manualLayout>
      </c:layout>
      <c:overlay val="0"/>
    </c:legend>
    <c:plotVisOnly val="1"/>
    <c:dispBlanksAs val="gap"/>
    <c:showDLblsOverMax val="0"/>
  </c:chart>
  <c:txPr>
    <a:bodyPr/>
    <a:lstStyle/>
    <a:p>
      <a:pPr>
        <a:defRPr sz="1100"/>
      </a:pPr>
      <a:endParaRPr lang="es-P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P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PE" dirty="0" smtClean="0"/>
              <a:t>FRECUENCIA</a:t>
            </a:r>
            <a:r>
              <a:rPr lang="es-PE" baseline="0" dirty="0" smtClean="0"/>
              <a:t> DE CONSUMO  DE  PESCADO POR LA POBLACION ENCUESTADA BAJO PUQUIRI 2014 </a:t>
            </a:r>
            <a:endParaRPr lang="es-PE" dirty="0"/>
          </a:p>
        </c:rich>
      </c:tx>
      <c:layout>
        <c:manualLayout>
          <c:xMode val="edge"/>
          <c:yMode val="edge"/>
          <c:x val="0.20340297724280895"/>
          <c:y val="1.665265832809933E-2"/>
        </c:manualLayout>
      </c:layout>
      <c:overlay val="0"/>
    </c:title>
    <c:autoTitleDeleted val="0"/>
    <c:plotArea>
      <c:layout>
        <c:manualLayout>
          <c:layoutTarget val="inner"/>
          <c:xMode val="edge"/>
          <c:yMode val="edge"/>
          <c:x val="0.20614778022442942"/>
          <c:y val="0.17020502954871131"/>
          <c:w val="0.43549862723485921"/>
          <c:h val="0.80095307480717604"/>
        </c:manualLayout>
      </c:layout>
      <c:pieChart>
        <c:varyColors val="1"/>
        <c:ser>
          <c:idx val="0"/>
          <c:order val="0"/>
          <c:dPt>
            <c:idx val="0"/>
            <c:bubble3D val="0"/>
            <c:spPr>
              <a:solidFill>
                <a:srgbClr val="FF0000"/>
              </a:solidFill>
            </c:spPr>
          </c:dPt>
          <c:dPt>
            <c:idx val="1"/>
            <c:bubble3D val="0"/>
            <c:spPr>
              <a:solidFill>
                <a:srgbClr val="00B0F0"/>
              </a:solidFill>
            </c:spPr>
          </c:dPt>
          <c:dPt>
            <c:idx val="2"/>
            <c:bubble3D val="0"/>
            <c:spPr>
              <a:solidFill>
                <a:srgbClr val="04AC0C"/>
              </a:solidFill>
            </c:spPr>
          </c:dPt>
          <c:dPt>
            <c:idx val="3"/>
            <c:bubble3D val="0"/>
            <c:spPr>
              <a:solidFill>
                <a:srgbClr val="002060"/>
              </a:solidFill>
            </c:spPr>
          </c:dPt>
          <c:dLbls>
            <c:dLbl>
              <c:idx val="0"/>
              <c:layout>
                <c:manualLayout>
                  <c:x val="-6.2033882722785594E-2"/>
                  <c:y val="0.14579510932320877"/>
                </c:manualLayout>
              </c:layout>
              <c:showLegendKey val="0"/>
              <c:showVal val="1"/>
              <c:showCatName val="0"/>
              <c:showSerName val="0"/>
              <c:showPercent val="0"/>
              <c:showBubbleSize val="0"/>
            </c:dLbl>
            <c:dLbl>
              <c:idx val="1"/>
              <c:layout>
                <c:manualLayout>
                  <c:x val="-9.4444483671566395E-2"/>
                  <c:y val="-6.9722714649211912E-2"/>
                </c:manualLayout>
              </c:layout>
              <c:showLegendKey val="0"/>
              <c:showVal val="1"/>
              <c:showCatName val="0"/>
              <c:showSerName val="0"/>
              <c:showPercent val="0"/>
              <c:showBubbleSize val="0"/>
            </c:dLbl>
            <c:dLbl>
              <c:idx val="2"/>
              <c:layout>
                <c:manualLayout>
                  <c:x val="5.8813832354200353E-2"/>
                  <c:y val="-0.14041647264792972"/>
                </c:manualLayout>
              </c:layout>
              <c:showLegendKey val="0"/>
              <c:showVal val="1"/>
              <c:showCatName val="0"/>
              <c:showSerName val="0"/>
              <c:showPercent val="0"/>
              <c:showBubbleSize val="0"/>
            </c:dLbl>
            <c:dLbl>
              <c:idx val="3"/>
              <c:layout>
                <c:manualLayout>
                  <c:x val="-1.9923621206393252E-2"/>
                  <c:y val="3.1203344225070838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Hoja1!$B$51:$B$54</c:f>
              <c:strCache>
                <c:ptCount val="4"/>
                <c:pt idx="0">
                  <c:v>DIARIO</c:v>
                </c:pt>
                <c:pt idx="1">
                  <c:v>SEMANAL</c:v>
                </c:pt>
                <c:pt idx="2">
                  <c:v>MENSUAL</c:v>
                </c:pt>
                <c:pt idx="3">
                  <c:v>NO CONSUME</c:v>
                </c:pt>
              </c:strCache>
            </c:strRef>
          </c:cat>
          <c:val>
            <c:numRef>
              <c:f>Hoja1!$D$51:$D$54</c:f>
              <c:numCache>
                <c:formatCode>0%</c:formatCode>
                <c:ptCount val="4"/>
                <c:pt idx="0">
                  <c:v>0.16666666666666666</c:v>
                </c:pt>
                <c:pt idx="1">
                  <c:v>0.28333333333333333</c:v>
                </c:pt>
                <c:pt idx="2">
                  <c:v>0.26666666666666666</c:v>
                </c:pt>
                <c:pt idx="3">
                  <c:v>0.28333333333333333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9735539795861523"/>
          <c:y val="0.16807987849143097"/>
          <c:w val="0.25745038362489225"/>
          <c:h val="0.62496930414972052"/>
        </c:manualLayout>
      </c:layout>
      <c:overlay val="0"/>
    </c:legend>
    <c:plotVisOnly val="1"/>
    <c:dispBlanksAs val="gap"/>
    <c:showDLblsOverMax val="0"/>
  </c:chart>
  <c:txPr>
    <a:bodyPr/>
    <a:lstStyle/>
    <a:p>
      <a:pPr>
        <a:defRPr sz="1100"/>
      </a:pPr>
      <a:endParaRPr lang="es-P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P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PE" dirty="0" smtClean="0"/>
              <a:t>TIEMPO DE RESIDENCIA EN EL LUGAR DE ENCUESTA </a:t>
            </a:r>
          </a:p>
          <a:p>
            <a:pPr>
              <a:defRPr/>
            </a:pPr>
            <a:r>
              <a:rPr lang="es-PE" dirty="0" smtClean="0"/>
              <a:t>BAJO PUQUIRI 2014</a:t>
            </a:r>
            <a:endParaRPr lang="es-PE" dirty="0"/>
          </a:p>
        </c:rich>
      </c:tx>
      <c:layout/>
      <c:overlay val="0"/>
    </c:title>
    <c:autoTitleDeleted val="0"/>
    <c:plotArea>
      <c:layout>
        <c:manualLayout>
          <c:layoutTarget val="inner"/>
          <c:xMode val="edge"/>
          <c:yMode val="edge"/>
          <c:x val="0.17050412499545534"/>
          <c:y val="0.15760314714552801"/>
          <c:w val="0.50810617921899703"/>
          <c:h val="0.8168816267573934"/>
        </c:manualLayout>
      </c:layout>
      <c:pieChart>
        <c:varyColors val="1"/>
        <c:ser>
          <c:idx val="0"/>
          <c:order val="0"/>
          <c:explosion val="9"/>
          <c:dPt>
            <c:idx val="0"/>
            <c:bubble3D val="0"/>
            <c:spPr>
              <a:solidFill>
                <a:srgbClr val="002060"/>
              </a:solidFill>
            </c:spPr>
          </c:dPt>
          <c:dPt>
            <c:idx val="2"/>
            <c:bubble3D val="0"/>
            <c:spPr>
              <a:solidFill>
                <a:srgbClr val="04AC0C"/>
              </a:solidFill>
            </c:spPr>
          </c:dPt>
          <c:dPt>
            <c:idx val="3"/>
            <c:bubble3D val="0"/>
            <c:spPr>
              <a:solidFill>
                <a:srgbClr val="0070C0"/>
              </a:solidFill>
            </c:spPr>
          </c:dPt>
          <c:dPt>
            <c:idx val="4"/>
            <c:bubble3D val="0"/>
            <c:spPr>
              <a:solidFill>
                <a:srgbClr val="7030A0"/>
              </a:solidFill>
            </c:spPr>
          </c:dPt>
          <c:dPt>
            <c:idx val="5"/>
            <c:bubble3D val="0"/>
            <c:spPr>
              <a:solidFill>
                <a:schemeClr val="accent6">
                  <a:lumMod val="75000"/>
                </a:schemeClr>
              </a:solidFill>
            </c:spPr>
          </c:dPt>
          <c:dPt>
            <c:idx val="6"/>
            <c:bubble3D val="0"/>
            <c:spPr>
              <a:solidFill>
                <a:schemeClr val="tx2">
                  <a:lumMod val="60000"/>
                  <a:lumOff val="40000"/>
                </a:schemeClr>
              </a:solidFill>
            </c:spPr>
          </c:dPt>
          <c:dPt>
            <c:idx val="7"/>
            <c:bubble3D val="0"/>
            <c:spPr>
              <a:solidFill>
                <a:srgbClr val="FFFF00"/>
              </a:solidFill>
            </c:spPr>
          </c:dPt>
          <c:dLbls>
            <c:dLbl>
              <c:idx val="0"/>
              <c:layout>
                <c:manualLayout>
                  <c:x val="-1.1020980101064603E-2"/>
                  <c:y val="-1.5318109965909349E-2"/>
                </c:manualLayout>
              </c:layout>
              <c:showLegendKey val="0"/>
              <c:showVal val="1"/>
              <c:showCatName val="0"/>
              <c:showSerName val="0"/>
              <c:showPercent val="0"/>
              <c:showBubbleSize val="0"/>
            </c:dLbl>
            <c:dLbl>
              <c:idx val="1"/>
              <c:layout>
                <c:manualLayout>
                  <c:x val="-6.0839073617224383E-2"/>
                  <c:y val="0.11436234608116977"/>
                </c:manualLayout>
              </c:layout>
              <c:showLegendKey val="0"/>
              <c:showVal val="1"/>
              <c:showCatName val="0"/>
              <c:showSerName val="0"/>
              <c:showPercent val="0"/>
              <c:showBubbleSize val="0"/>
            </c:dLbl>
            <c:dLbl>
              <c:idx val="2"/>
              <c:layout>
                <c:manualLayout>
                  <c:x val="-4.0205467202778518E-2"/>
                  <c:y val="5.061121901062493E-2"/>
                </c:manualLayout>
              </c:layout>
              <c:showLegendKey val="0"/>
              <c:showVal val="1"/>
              <c:showCatName val="0"/>
              <c:showSerName val="0"/>
              <c:showPercent val="0"/>
              <c:showBubbleSize val="0"/>
            </c:dLbl>
            <c:dLbl>
              <c:idx val="3"/>
              <c:layout>
                <c:manualLayout>
                  <c:x val="-0.11845800743887486"/>
                  <c:y val="-4.3682619559329733E-4"/>
                </c:manualLayout>
              </c:layout>
              <c:showLegendKey val="0"/>
              <c:showVal val="1"/>
              <c:showCatName val="0"/>
              <c:showSerName val="0"/>
              <c:showPercent val="0"/>
              <c:showBubbleSize val="0"/>
            </c:dLbl>
            <c:dLbl>
              <c:idx val="4"/>
              <c:layout>
                <c:manualLayout>
                  <c:x val="-7.453624772718663E-2"/>
                  <c:y val="-0.12448194493327376"/>
                </c:manualLayout>
              </c:layout>
              <c:showLegendKey val="0"/>
              <c:showVal val="1"/>
              <c:showCatName val="0"/>
              <c:showSerName val="0"/>
              <c:showPercent val="0"/>
              <c:showBubbleSize val="0"/>
            </c:dLbl>
            <c:dLbl>
              <c:idx val="5"/>
              <c:layout>
                <c:manualLayout>
                  <c:x val="3.4667998127019296E-2"/>
                  <c:y val="-0.13164589454100384"/>
                </c:manualLayout>
              </c:layout>
              <c:showLegendKey val="0"/>
              <c:showVal val="1"/>
              <c:showCatName val="0"/>
              <c:showSerName val="0"/>
              <c:showPercent val="0"/>
              <c:showBubbleSize val="0"/>
            </c:dLbl>
            <c:dLbl>
              <c:idx val="6"/>
              <c:layout>
                <c:manualLayout>
                  <c:x val="6.642832180748072E-2"/>
                  <c:y val="-7.4662749375754567E-2"/>
                </c:manualLayout>
              </c:layout>
              <c:showLegendKey val="0"/>
              <c:showVal val="1"/>
              <c:showCatName val="0"/>
              <c:showSerName val="0"/>
              <c:showPercent val="0"/>
              <c:showBubbleSize val="0"/>
            </c:dLbl>
            <c:dLbl>
              <c:idx val="7"/>
              <c:layout>
                <c:manualLayout>
                  <c:x val="8.4842299449970418E-2"/>
                  <c:y val="9.7339229238898997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Hoja1!$B$102:$B$109</c:f>
              <c:strCache>
                <c:ptCount val="8"/>
                <c:pt idx="0">
                  <c:v>1 MES</c:v>
                </c:pt>
                <c:pt idx="1">
                  <c:v>7 MESES</c:v>
                </c:pt>
                <c:pt idx="2">
                  <c:v>1 AÑO</c:v>
                </c:pt>
                <c:pt idx="3">
                  <c:v>2 AÑOS</c:v>
                </c:pt>
                <c:pt idx="4">
                  <c:v>3 AÑOS</c:v>
                </c:pt>
                <c:pt idx="5">
                  <c:v>5 AÑOS</c:v>
                </c:pt>
                <c:pt idx="6">
                  <c:v>7 AÑOS</c:v>
                </c:pt>
                <c:pt idx="7">
                  <c:v>9 AÑOS</c:v>
                </c:pt>
              </c:strCache>
            </c:strRef>
          </c:cat>
          <c:val>
            <c:numRef>
              <c:f>Hoja1!$D$102:$D$109</c:f>
              <c:numCache>
                <c:formatCode>0%</c:formatCode>
                <c:ptCount val="8"/>
                <c:pt idx="0">
                  <c:v>0.05</c:v>
                </c:pt>
                <c:pt idx="1">
                  <c:v>8.3333333333333329E-2</c:v>
                </c:pt>
                <c:pt idx="2">
                  <c:v>3.3333333333333333E-2</c:v>
                </c:pt>
                <c:pt idx="3">
                  <c:v>0.16666666666666666</c:v>
                </c:pt>
                <c:pt idx="4">
                  <c:v>0.15</c:v>
                </c:pt>
                <c:pt idx="5">
                  <c:v>0.11666666666666667</c:v>
                </c:pt>
                <c:pt idx="6">
                  <c:v>8.3333333333333329E-2</c:v>
                </c:pt>
                <c:pt idx="7">
                  <c:v>0.31666666666666665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81828478249161929"/>
          <c:y val="0.27599502351682709"/>
          <c:w val="0.1718560586430761"/>
          <c:h val="0.49962402332629274"/>
        </c:manualLayout>
      </c:layout>
      <c:overlay val="0"/>
    </c:legend>
    <c:plotVisOnly val="1"/>
    <c:dispBlanksAs val="gap"/>
    <c:showDLblsOverMax val="0"/>
  </c:chart>
  <c:txPr>
    <a:bodyPr/>
    <a:lstStyle/>
    <a:p>
      <a:pPr>
        <a:defRPr sz="1100"/>
      </a:pPr>
      <a:endParaRPr lang="es-P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P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PE" dirty="0" smtClean="0"/>
              <a:t>CONDICION</a:t>
            </a:r>
            <a:r>
              <a:rPr lang="es-PE" baseline="0" dirty="0" smtClean="0"/>
              <a:t> ACTUAL DE LAS MUJERES ENCUESTADAS BAJO PUQUIRI 2014</a:t>
            </a:r>
            <a:endParaRPr lang="es-PE" dirty="0"/>
          </a:p>
        </c:rich>
      </c:tx>
      <c:layout>
        <c:manualLayout>
          <c:xMode val="edge"/>
          <c:yMode val="edge"/>
          <c:x val="0.14887974098574838"/>
          <c:y val="0"/>
        </c:manualLayout>
      </c:layout>
      <c:overlay val="0"/>
    </c:title>
    <c:autoTitleDeleted val="0"/>
    <c:plotArea>
      <c:layout>
        <c:manualLayout>
          <c:layoutTarget val="inner"/>
          <c:xMode val="edge"/>
          <c:yMode val="edge"/>
          <c:x val="0.13897302420530766"/>
          <c:y val="0.17020498444051857"/>
          <c:w val="0.44068328958880137"/>
          <c:h val="0.80095312755912529"/>
        </c:manualLayout>
      </c:layout>
      <c:pieChart>
        <c:varyColors val="1"/>
        <c:ser>
          <c:idx val="0"/>
          <c:order val="0"/>
          <c:dPt>
            <c:idx val="0"/>
            <c:bubble3D val="0"/>
            <c:explosion val="4"/>
            <c:spPr>
              <a:solidFill>
                <a:srgbClr val="FF0000"/>
              </a:solidFill>
            </c:spPr>
          </c:dPt>
          <c:dPt>
            <c:idx val="1"/>
            <c:bubble3D val="0"/>
            <c:explosion val="3"/>
            <c:spPr>
              <a:solidFill>
                <a:srgbClr val="0070C0"/>
              </a:solidFill>
            </c:spPr>
          </c:dPt>
          <c:dPt>
            <c:idx val="2"/>
            <c:bubble3D val="0"/>
            <c:explosion val="8"/>
            <c:spPr>
              <a:solidFill>
                <a:srgbClr val="FFFF00"/>
              </a:solidFill>
            </c:spPr>
          </c:dPt>
          <c:dPt>
            <c:idx val="3"/>
            <c:bubble3D val="0"/>
            <c:explosion val="1"/>
            <c:spPr>
              <a:solidFill>
                <a:srgbClr val="7030A0"/>
              </a:solidFill>
            </c:spPr>
          </c:dPt>
          <c:dLbls>
            <c:dLbl>
              <c:idx val="0"/>
              <c:layout>
                <c:manualLayout>
                  <c:x val="-9.4862642169728784E-2"/>
                  <c:y val="0.13678456465519753"/>
                </c:manualLayout>
              </c:layout>
              <c:showLegendKey val="0"/>
              <c:showVal val="1"/>
              <c:showCatName val="0"/>
              <c:showSerName val="0"/>
              <c:showPercent val="0"/>
              <c:showBubbleSize val="0"/>
            </c:dLbl>
            <c:dLbl>
              <c:idx val="1"/>
              <c:layout>
                <c:manualLayout>
                  <c:x val="2.134193642461359E-2"/>
                  <c:y val="-0.19087622327842593"/>
                </c:manualLayout>
              </c:layout>
              <c:showLegendKey val="0"/>
              <c:showVal val="1"/>
              <c:showCatName val="0"/>
              <c:showSerName val="0"/>
              <c:showPercent val="0"/>
              <c:showBubbleSize val="0"/>
            </c:dLbl>
            <c:dLbl>
              <c:idx val="2"/>
              <c:layout>
                <c:manualLayout>
                  <c:x val="8.4742927967337414E-2"/>
                  <c:y val="9.7114910122859208E-2"/>
                </c:manualLayout>
              </c:layout>
              <c:showLegendKey val="0"/>
              <c:showVal val="1"/>
              <c:showCatName val="0"/>
              <c:showSerName val="0"/>
              <c:showPercent val="0"/>
              <c:showBubbleSize val="0"/>
            </c:dLbl>
            <c:dLbl>
              <c:idx val="3"/>
              <c:layout>
                <c:manualLayout>
                  <c:x val="2.6222659667541556E-2"/>
                  <c:y val="0.14156424865275721"/>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Hoja1!$B$90:$B$93</c:f>
              <c:strCache>
                <c:ptCount val="4"/>
                <c:pt idx="0">
                  <c:v>EMBARAZO ACTUAL</c:v>
                </c:pt>
                <c:pt idx="1">
                  <c:v>EMBARAZO ANTERIOR</c:v>
                </c:pt>
                <c:pt idx="2">
                  <c:v>LACTANCIA MATERNA EXCLUSIVA</c:v>
                </c:pt>
                <c:pt idx="3">
                  <c:v>NO TIENE / NO HA TENIDO</c:v>
                </c:pt>
              </c:strCache>
            </c:strRef>
          </c:cat>
          <c:val>
            <c:numRef>
              <c:f>Hoja1!$D$90:$D$93</c:f>
              <c:numCache>
                <c:formatCode>0%</c:formatCode>
                <c:ptCount val="4"/>
                <c:pt idx="0">
                  <c:v>0.25925925925925924</c:v>
                </c:pt>
                <c:pt idx="1">
                  <c:v>0.51851851851851849</c:v>
                </c:pt>
                <c:pt idx="2">
                  <c:v>0.14814814814814814</c:v>
                </c:pt>
                <c:pt idx="3">
                  <c:v>7.407407407407407E-2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021273565306946"/>
          <c:y val="0.18889430741477745"/>
          <c:w val="0.38528441905693023"/>
          <c:h val="0.5521088542715975"/>
        </c:manualLayout>
      </c:layout>
      <c:overlay val="0"/>
    </c:legend>
    <c:plotVisOnly val="1"/>
    <c:dispBlanksAs val="gap"/>
    <c:showDLblsOverMax val="0"/>
  </c:chart>
  <c:txPr>
    <a:bodyPr/>
    <a:lstStyle/>
    <a:p>
      <a:pPr>
        <a:defRPr sz="1100"/>
      </a:pPr>
      <a:endParaRPr lang="es-P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P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50"/>
            </a:pPr>
            <a:r>
              <a:rPr lang="es-PE" sz="1050"/>
              <a:t>LUGAR DE OBTENCION DE PESCADO DE CONSUMO DE LA POBLACION DE BAO PUQUIRI 2014</a:t>
            </a:r>
          </a:p>
        </c:rich>
      </c:tx>
      <c:layout/>
      <c:overlay val="0"/>
    </c:title>
    <c:autoTitleDeleted val="0"/>
    <c:plotArea>
      <c:layout>
        <c:manualLayout>
          <c:layoutTarget val="inner"/>
          <c:xMode val="edge"/>
          <c:yMode val="edge"/>
          <c:x val="0.15634080962985364"/>
          <c:y val="0.16338425453185187"/>
          <c:w val="0.47151872765064351"/>
          <c:h val="0.80774395067041993"/>
        </c:manualLayout>
      </c:layout>
      <c:pieChart>
        <c:varyColors val="1"/>
        <c:ser>
          <c:idx val="0"/>
          <c:order val="0"/>
          <c:dPt>
            <c:idx val="0"/>
            <c:bubble3D val="0"/>
            <c:spPr>
              <a:solidFill>
                <a:srgbClr val="0070C0"/>
              </a:solidFill>
            </c:spPr>
          </c:dPt>
          <c:dPt>
            <c:idx val="1"/>
            <c:bubble3D val="0"/>
            <c:spPr>
              <a:solidFill>
                <a:srgbClr val="FD71CE"/>
              </a:solidFill>
            </c:spPr>
          </c:dPt>
          <c:dPt>
            <c:idx val="2"/>
            <c:bubble3D val="0"/>
            <c:spPr>
              <a:solidFill>
                <a:srgbClr val="04AC0C"/>
              </a:solidFill>
            </c:spPr>
          </c:dPt>
          <c:dPt>
            <c:idx val="4"/>
            <c:bubble3D val="0"/>
            <c:spPr>
              <a:solidFill>
                <a:srgbClr val="FF0000"/>
              </a:solidFill>
            </c:spPr>
          </c:dPt>
          <c:dPt>
            <c:idx val="5"/>
            <c:bubble3D val="0"/>
            <c:spPr>
              <a:solidFill>
                <a:srgbClr val="FFC000"/>
              </a:solidFill>
            </c:spPr>
          </c:dPt>
          <c:dLbls>
            <c:dLbl>
              <c:idx val="0"/>
              <c:layout>
                <c:manualLayout>
                  <c:x val="-6.4476172115197614E-2"/>
                  <c:y val="0.14028412266727519"/>
                </c:manualLayout>
              </c:layout>
              <c:showLegendKey val="0"/>
              <c:showVal val="1"/>
              <c:showCatName val="0"/>
              <c:showSerName val="0"/>
              <c:showPercent val="0"/>
              <c:showBubbleSize val="0"/>
            </c:dLbl>
            <c:dLbl>
              <c:idx val="1"/>
              <c:layout>
                <c:manualLayout>
                  <c:x val="-9.119015206274507E-2"/>
                  <c:y val="4.1717397699037762E-2"/>
                </c:manualLayout>
              </c:layout>
              <c:showLegendKey val="0"/>
              <c:showVal val="1"/>
              <c:showCatName val="0"/>
              <c:showSerName val="0"/>
              <c:showPercent val="0"/>
              <c:showBubbleSize val="0"/>
            </c:dLbl>
            <c:dLbl>
              <c:idx val="2"/>
              <c:layout>
                <c:manualLayout>
                  <c:x val="-9.0871949499025925E-2"/>
                  <c:y val="-3.7855580606134136E-2"/>
                </c:manualLayout>
              </c:layout>
              <c:showLegendKey val="0"/>
              <c:showVal val="1"/>
              <c:showCatName val="0"/>
              <c:showSerName val="0"/>
              <c:showPercent val="0"/>
              <c:showBubbleSize val="0"/>
            </c:dLbl>
            <c:dLbl>
              <c:idx val="3"/>
              <c:layout>
                <c:manualLayout>
                  <c:x val="-3.3733898065013652E-2"/>
                  <c:y val="-0.13663726553597244"/>
                </c:manualLayout>
              </c:layout>
              <c:showLegendKey val="0"/>
              <c:showVal val="1"/>
              <c:showCatName val="0"/>
              <c:showSerName val="0"/>
              <c:showPercent val="0"/>
              <c:showBubbleSize val="0"/>
            </c:dLbl>
            <c:dLbl>
              <c:idx val="4"/>
              <c:layout>
                <c:manualLayout>
                  <c:x val="0.10685465512996772"/>
                  <c:y val="-6.2817896415777341E-2"/>
                </c:manualLayout>
              </c:layout>
              <c:showLegendKey val="0"/>
              <c:showVal val="1"/>
              <c:showCatName val="0"/>
              <c:showSerName val="0"/>
              <c:showPercent val="0"/>
              <c:showBubbleSize val="0"/>
            </c:dLbl>
            <c:dLbl>
              <c:idx val="5"/>
              <c:layout>
                <c:manualLayout>
                  <c:x val="7.2066803287442097E-2"/>
                  <c:y val="0.14843863964285353"/>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Hoja1!$B$76:$B$81</c:f>
              <c:strCache>
                <c:ptCount val="6"/>
                <c:pt idx="0">
                  <c:v>LIMA</c:v>
                </c:pt>
                <c:pt idx="1">
                  <c:v>CUSCO</c:v>
                </c:pt>
                <c:pt idx="2">
                  <c:v>JULIACA-PUNO</c:v>
                </c:pt>
                <c:pt idx="3">
                  <c:v>RIO PUQUIRI</c:v>
                </c:pt>
                <c:pt idx="4">
                  <c:v>POZO DE MINERÍA</c:v>
                </c:pt>
                <c:pt idx="5">
                  <c:v>NO SABE / NO RESPONDE</c:v>
                </c:pt>
              </c:strCache>
            </c:strRef>
          </c:cat>
          <c:val>
            <c:numRef>
              <c:f>Hoja1!$D$76:$D$81</c:f>
              <c:numCache>
                <c:formatCode>0%</c:formatCode>
                <c:ptCount val="6"/>
                <c:pt idx="0">
                  <c:v>0.16666666666666666</c:v>
                </c:pt>
                <c:pt idx="1">
                  <c:v>8.3333333333333329E-2</c:v>
                </c:pt>
                <c:pt idx="2">
                  <c:v>6.6666666666666666E-2</c:v>
                </c:pt>
                <c:pt idx="3">
                  <c:v>0.3</c:v>
                </c:pt>
                <c:pt idx="4">
                  <c:v>0.18333333333333332</c:v>
                </c:pt>
                <c:pt idx="5">
                  <c:v>0.2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4347956505436821"/>
          <c:y val="0.20251960075769226"/>
          <c:w val="0.34016263592050994"/>
          <c:h val="0.63713745709535841"/>
        </c:manualLayout>
      </c:layout>
      <c:overlay val="0"/>
    </c:legend>
    <c:plotVisOnly val="1"/>
    <c:dispBlanksAs val="gap"/>
    <c:showDLblsOverMax val="0"/>
  </c:chart>
  <c:txPr>
    <a:bodyPr/>
    <a:lstStyle/>
    <a:p>
      <a:pPr>
        <a:defRPr sz="1100"/>
      </a:pPr>
      <a:endParaRPr lang="es-P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P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PE"/>
              <a:t>IMPORTANCIA DEL PESCADO EN LA ALIMENTACION BAJO PUQUIRI 2014</a:t>
            </a:r>
          </a:p>
        </c:rich>
      </c:tx>
      <c:layout>
        <c:manualLayout>
          <c:xMode val="edge"/>
          <c:yMode val="edge"/>
          <c:x val="0.12839037532415096"/>
          <c:y val="0.11023640120233555"/>
        </c:manualLayout>
      </c:layout>
      <c:overlay val="0"/>
    </c:title>
    <c:autoTitleDeleted val="0"/>
    <c:plotArea>
      <c:layout>
        <c:manualLayout>
          <c:layoutTarget val="inner"/>
          <c:xMode val="edge"/>
          <c:yMode val="edge"/>
          <c:x val="0.22234721506313845"/>
          <c:y val="0.17027520299077603"/>
          <c:w val="0.47757893770304383"/>
          <c:h val="0.79596485114009763"/>
        </c:manualLayout>
      </c:layout>
      <c:pieChart>
        <c:varyColors val="1"/>
        <c:ser>
          <c:idx val="0"/>
          <c:order val="0"/>
          <c:dPt>
            <c:idx val="0"/>
            <c:bubble3D val="0"/>
            <c:explosion val="16"/>
            <c:spPr>
              <a:solidFill>
                <a:srgbClr val="0070C0"/>
              </a:solidFill>
            </c:spPr>
          </c:dPt>
          <c:dPt>
            <c:idx val="1"/>
            <c:bubble3D val="0"/>
            <c:spPr>
              <a:solidFill>
                <a:srgbClr val="FF0000"/>
              </a:solidFill>
            </c:spPr>
          </c:dPt>
          <c:dLbls>
            <c:dLbl>
              <c:idx val="0"/>
              <c:layout>
                <c:manualLayout>
                  <c:x val="-4.6314656427060029E-2"/>
                  <c:y val="-0.22710130529631675"/>
                </c:manualLayout>
              </c:layout>
              <c:showLegendKey val="0"/>
              <c:showVal val="1"/>
              <c:showCatName val="0"/>
              <c:showSerName val="0"/>
              <c:showPercent val="0"/>
              <c:showBubbleSize val="0"/>
            </c:dLbl>
            <c:dLbl>
              <c:idx val="1"/>
              <c:layout>
                <c:manualLayout>
                  <c:x val="3.3762663374911933E-2"/>
                  <c:y val="0.1349461520009414"/>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Hoja1!$B$85:$B$86</c:f>
              <c:strCache>
                <c:ptCount val="2"/>
                <c:pt idx="0">
                  <c:v>SI</c:v>
                </c:pt>
                <c:pt idx="1">
                  <c:v>NO</c:v>
                </c:pt>
              </c:strCache>
            </c:strRef>
          </c:cat>
          <c:val>
            <c:numRef>
              <c:f>Hoja1!$D$85:$D$86</c:f>
              <c:numCache>
                <c:formatCode>0%</c:formatCode>
                <c:ptCount val="2"/>
                <c:pt idx="0">
                  <c:v>0.91666666666666663</c:v>
                </c:pt>
                <c:pt idx="1">
                  <c:v>8.3333333333333329E-2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85147415537707138"/>
          <c:y val="0.39796268675306556"/>
          <c:w val="0.1080212220428667"/>
          <c:h val="0.26626791241366854"/>
        </c:manualLayout>
      </c:layout>
      <c:overlay val="0"/>
    </c:legend>
    <c:plotVisOnly val="1"/>
    <c:dispBlanksAs val="gap"/>
    <c:showDLblsOverMax val="0"/>
  </c:chart>
  <c:txPr>
    <a:bodyPr/>
    <a:lstStyle/>
    <a:p>
      <a:pPr>
        <a:defRPr sz="1100"/>
      </a:pPr>
      <a:endParaRPr lang="es-P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270" y="13421681"/>
            <a:ext cx="24483060" cy="9261158"/>
          </a:xfrm>
        </p:spPr>
        <p:txBody>
          <a:bodyPr/>
          <a:lstStyle/>
          <a:p>
            <a:r>
              <a:rPr lang="en-US" smtClean="0"/>
              <a:t>Click to edit Master title style</a:t>
            </a:r>
            <a:endParaRPr lang="en-US"/>
          </a:p>
        </p:txBody>
      </p:sp>
      <p:sp>
        <p:nvSpPr>
          <p:cNvPr id="3" name="Subtitle 2"/>
          <p:cNvSpPr>
            <a:spLocks noGrp="1"/>
          </p:cNvSpPr>
          <p:nvPr>
            <p:ph type="subTitle" idx="1"/>
          </p:nvPr>
        </p:nvSpPr>
        <p:spPr>
          <a:xfrm>
            <a:off x="4320540" y="24483060"/>
            <a:ext cx="20162520" cy="11041380"/>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94E602-6CFE-43B7-A71E-255C4DCF8C2B}" type="datetimeFigureOut">
              <a:rPr lang="en-US" smtClean="0"/>
              <a:pPr/>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3BC55-415F-4159-AAB8-8AEB9A9B64C3}" type="slidenum">
              <a:rPr lang="en-US" smtClean="0"/>
              <a:pPr/>
              <a:t>‹Nº›</a:t>
            </a:fld>
            <a:endParaRPr lang="en-US"/>
          </a:p>
        </p:txBody>
      </p:sp>
    </p:spTree>
    <p:extLst>
      <p:ext uri="{BB962C8B-B14F-4D97-AF65-F5344CB8AC3E}">
        <p14:creationId xmlns:p14="http://schemas.microsoft.com/office/powerpoint/2010/main" val="3257233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4E602-6CFE-43B7-A71E-255C4DCF8C2B}" type="datetimeFigureOut">
              <a:rPr lang="en-US" smtClean="0"/>
              <a:pPr/>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3BC55-415F-4159-AAB8-8AEB9A9B64C3}" type="slidenum">
              <a:rPr lang="en-US" smtClean="0"/>
              <a:pPr/>
              <a:t>‹Nº›</a:t>
            </a:fld>
            <a:endParaRPr lang="en-US"/>
          </a:p>
        </p:txBody>
      </p:sp>
    </p:spTree>
    <p:extLst>
      <p:ext uri="{BB962C8B-B14F-4D97-AF65-F5344CB8AC3E}">
        <p14:creationId xmlns:p14="http://schemas.microsoft.com/office/powerpoint/2010/main" val="350307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72334" y="7270916"/>
            <a:ext cx="30618829" cy="15482934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05853" y="7270916"/>
            <a:ext cx="91386420" cy="15482934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4E602-6CFE-43B7-A71E-255C4DCF8C2B}" type="datetimeFigureOut">
              <a:rPr lang="en-US" smtClean="0"/>
              <a:pPr/>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3BC55-415F-4159-AAB8-8AEB9A9B64C3}" type="slidenum">
              <a:rPr lang="en-US" smtClean="0"/>
              <a:pPr/>
              <a:t>‹Nº›</a:t>
            </a:fld>
            <a:endParaRPr lang="en-US"/>
          </a:p>
        </p:txBody>
      </p:sp>
    </p:spTree>
    <p:extLst>
      <p:ext uri="{BB962C8B-B14F-4D97-AF65-F5344CB8AC3E}">
        <p14:creationId xmlns:p14="http://schemas.microsoft.com/office/powerpoint/2010/main" val="8722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4E602-6CFE-43B7-A71E-255C4DCF8C2B}" type="datetimeFigureOut">
              <a:rPr lang="en-US" smtClean="0"/>
              <a:pPr/>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3BC55-415F-4159-AAB8-8AEB9A9B64C3}" type="slidenum">
              <a:rPr lang="en-US" smtClean="0"/>
              <a:pPr/>
              <a:t>‹Nº›</a:t>
            </a:fld>
            <a:endParaRPr lang="en-US"/>
          </a:p>
        </p:txBody>
      </p:sp>
    </p:spTree>
    <p:extLst>
      <p:ext uri="{BB962C8B-B14F-4D97-AF65-F5344CB8AC3E}">
        <p14:creationId xmlns:p14="http://schemas.microsoft.com/office/powerpoint/2010/main" val="344186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75286" y="27763474"/>
            <a:ext cx="24483060" cy="8581073"/>
          </a:xfrm>
        </p:spPr>
        <p:txBody>
          <a:bodyPr anchor="t"/>
          <a:lstStyle>
            <a:lvl1pPr algn="l">
              <a:defRPr sz="18000" b="1" cap="all"/>
            </a:lvl1pPr>
          </a:lstStyle>
          <a:p>
            <a:r>
              <a:rPr lang="en-US" smtClean="0"/>
              <a:t>Click to edit Master title style</a:t>
            </a:r>
            <a:endParaRPr lang="en-US"/>
          </a:p>
        </p:txBody>
      </p:sp>
      <p:sp>
        <p:nvSpPr>
          <p:cNvPr id="3" name="Text Placeholder 2"/>
          <p:cNvSpPr>
            <a:spLocks noGrp="1"/>
          </p:cNvSpPr>
          <p:nvPr>
            <p:ph type="body" idx="1"/>
          </p:nvPr>
        </p:nvSpPr>
        <p:spPr>
          <a:xfrm>
            <a:off x="2275286" y="18312296"/>
            <a:ext cx="24483060" cy="9451178"/>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94E602-6CFE-43B7-A71E-255C4DCF8C2B}" type="datetimeFigureOut">
              <a:rPr lang="en-US" smtClean="0"/>
              <a:pPr/>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3BC55-415F-4159-AAB8-8AEB9A9B64C3}" type="slidenum">
              <a:rPr lang="en-US" smtClean="0"/>
              <a:pPr/>
              <a:t>‹Nº›</a:t>
            </a:fld>
            <a:endParaRPr lang="en-US"/>
          </a:p>
        </p:txBody>
      </p:sp>
    </p:spTree>
    <p:extLst>
      <p:ext uri="{BB962C8B-B14F-4D97-AF65-F5344CB8AC3E}">
        <p14:creationId xmlns:p14="http://schemas.microsoft.com/office/powerpoint/2010/main" val="3466965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05852" y="42345296"/>
            <a:ext cx="61002623" cy="119754968"/>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288537" y="42345296"/>
            <a:ext cx="61002626" cy="119754968"/>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94E602-6CFE-43B7-A71E-255C4DCF8C2B}" type="datetimeFigureOut">
              <a:rPr lang="en-US" smtClean="0"/>
              <a:pPr/>
              <a:t>11/15/2014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3BC55-415F-4159-AAB8-8AEB9A9B64C3}" type="slidenum">
              <a:rPr lang="en-US" smtClean="0"/>
              <a:pPr/>
              <a:t>‹Nº›</a:t>
            </a:fld>
            <a:endParaRPr lang="en-US"/>
          </a:p>
        </p:txBody>
      </p:sp>
    </p:spTree>
    <p:extLst>
      <p:ext uri="{BB962C8B-B14F-4D97-AF65-F5344CB8AC3E}">
        <p14:creationId xmlns:p14="http://schemas.microsoft.com/office/powerpoint/2010/main" val="296896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0180" y="1730220"/>
            <a:ext cx="25923240" cy="72009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40180" y="9671212"/>
            <a:ext cx="12726592" cy="4030500"/>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smtClean="0"/>
              <a:t>Click to edit Master text styles</a:t>
            </a:r>
          </a:p>
        </p:txBody>
      </p:sp>
      <p:sp>
        <p:nvSpPr>
          <p:cNvPr id="4" name="Content Placeholder 3"/>
          <p:cNvSpPr>
            <a:spLocks noGrp="1"/>
          </p:cNvSpPr>
          <p:nvPr>
            <p:ph sz="half" idx="2"/>
          </p:nvPr>
        </p:nvSpPr>
        <p:spPr>
          <a:xfrm>
            <a:off x="1440180" y="13701712"/>
            <a:ext cx="12726592" cy="24893115"/>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4631831" y="9671212"/>
            <a:ext cx="12731591" cy="4030500"/>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smtClean="0"/>
              <a:t>Click to edit Master text styles</a:t>
            </a:r>
          </a:p>
        </p:txBody>
      </p:sp>
      <p:sp>
        <p:nvSpPr>
          <p:cNvPr id="6" name="Content Placeholder 5"/>
          <p:cNvSpPr>
            <a:spLocks noGrp="1"/>
          </p:cNvSpPr>
          <p:nvPr>
            <p:ph sz="quarter" idx="4"/>
          </p:nvPr>
        </p:nvSpPr>
        <p:spPr>
          <a:xfrm>
            <a:off x="14631831" y="13701712"/>
            <a:ext cx="12731591" cy="24893115"/>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94E602-6CFE-43B7-A71E-255C4DCF8C2B}" type="datetimeFigureOut">
              <a:rPr lang="en-US" smtClean="0"/>
              <a:pPr/>
              <a:t>11/15/2014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3BC55-415F-4159-AAB8-8AEB9A9B64C3}" type="slidenum">
              <a:rPr lang="en-US" smtClean="0"/>
              <a:pPr/>
              <a:t>‹Nº›</a:t>
            </a:fld>
            <a:endParaRPr lang="en-US"/>
          </a:p>
        </p:txBody>
      </p:sp>
    </p:spTree>
    <p:extLst>
      <p:ext uri="{BB962C8B-B14F-4D97-AF65-F5344CB8AC3E}">
        <p14:creationId xmlns:p14="http://schemas.microsoft.com/office/powerpoint/2010/main" val="4119874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94E602-6CFE-43B7-A71E-255C4DCF8C2B}" type="datetimeFigureOut">
              <a:rPr lang="en-US" smtClean="0"/>
              <a:pPr/>
              <a:t>11/15/2014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53BC55-415F-4159-AAB8-8AEB9A9B64C3}" type="slidenum">
              <a:rPr lang="en-US" smtClean="0"/>
              <a:pPr/>
              <a:t>‹Nº›</a:t>
            </a:fld>
            <a:endParaRPr lang="en-US"/>
          </a:p>
        </p:txBody>
      </p:sp>
    </p:spTree>
    <p:extLst>
      <p:ext uri="{BB962C8B-B14F-4D97-AF65-F5344CB8AC3E}">
        <p14:creationId xmlns:p14="http://schemas.microsoft.com/office/powerpoint/2010/main" val="1258921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4E602-6CFE-43B7-A71E-255C4DCF8C2B}" type="datetimeFigureOut">
              <a:rPr lang="en-US" smtClean="0"/>
              <a:pPr/>
              <a:t>11/15/2014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3BC55-415F-4159-AAB8-8AEB9A9B64C3}" type="slidenum">
              <a:rPr lang="en-US" smtClean="0"/>
              <a:pPr/>
              <a:t>‹Nº›</a:t>
            </a:fld>
            <a:endParaRPr lang="en-US"/>
          </a:p>
        </p:txBody>
      </p:sp>
    </p:spTree>
    <p:extLst>
      <p:ext uri="{BB962C8B-B14F-4D97-AF65-F5344CB8AC3E}">
        <p14:creationId xmlns:p14="http://schemas.microsoft.com/office/powerpoint/2010/main" val="1655972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0182" y="1720215"/>
            <a:ext cx="9476186" cy="7320915"/>
          </a:xfrm>
        </p:spPr>
        <p:txBody>
          <a:bodyPr anchor="b"/>
          <a:lstStyle>
            <a:lvl1pPr algn="l">
              <a:defRPr sz="9000" b="1"/>
            </a:lvl1pPr>
          </a:lstStyle>
          <a:p>
            <a:r>
              <a:rPr lang="en-US" smtClean="0"/>
              <a:t>Click to edit Master title style</a:t>
            </a:r>
            <a:endParaRPr lang="en-US"/>
          </a:p>
        </p:txBody>
      </p:sp>
      <p:sp>
        <p:nvSpPr>
          <p:cNvPr id="3" name="Content Placeholder 2"/>
          <p:cNvSpPr>
            <a:spLocks noGrp="1"/>
          </p:cNvSpPr>
          <p:nvPr>
            <p:ph idx="1"/>
          </p:nvPr>
        </p:nvSpPr>
        <p:spPr>
          <a:xfrm>
            <a:off x="11261408" y="1720219"/>
            <a:ext cx="16102013" cy="36874613"/>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440182" y="9041133"/>
            <a:ext cx="9476186" cy="29553698"/>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4E602-6CFE-43B7-A71E-255C4DCF8C2B}" type="datetimeFigureOut">
              <a:rPr lang="en-US" smtClean="0"/>
              <a:pPr/>
              <a:t>11/15/2014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3BC55-415F-4159-AAB8-8AEB9A9B64C3}" type="slidenum">
              <a:rPr lang="en-US" smtClean="0"/>
              <a:pPr/>
              <a:t>‹Nº›</a:t>
            </a:fld>
            <a:endParaRPr lang="en-US"/>
          </a:p>
        </p:txBody>
      </p:sp>
    </p:spTree>
    <p:extLst>
      <p:ext uri="{BB962C8B-B14F-4D97-AF65-F5344CB8AC3E}">
        <p14:creationId xmlns:p14="http://schemas.microsoft.com/office/powerpoint/2010/main" val="3361659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45707" y="30243780"/>
            <a:ext cx="17282160" cy="3570450"/>
          </a:xfrm>
        </p:spPr>
        <p:txBody>
          <a:bodyPr anchor="b"/>
          <a:lstStyle>
            <a:lvl1pPr algn="l">
              <a:defRPr sz="9000" b="1"/>
            </a:lvl1pPr>
          </a:lstStyle>
          <a:p>
            <a:r>
              <a:rPr lang="en-US" smtClean="0"/>
              <a:t>Click to edit Master title style</a:t>
            </a:r>
            <a:endParaRPr lang="en-US"/>
          </a:p>
        </p:txBody>
      </p:sp>
      <p:sp>
        <p:nvSpPr>
          <p:cNvPr id="3" name="Picture Placeholder 2"/>
          <p:cNvSpPr>
            <a:spLocks noGrp="1"/>
          </p:cNvSpPr>
          <p:nvPr>
            <p:ph type="pic" idx="1"/>
          </p:nvPr>
        </p:nvSpPr>
        <p:spPr>
          <a:xfrm>
            <a:off x="5645707" y="3860482"/>
            <a:ext cx="17282160" cy="25923240"/>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lang="en-US"/>
          </a:p>
        </p:txBody>
      </p:sp>
      <p:sp>
        <p:nvSpPr>
          <p:cNvPr id="4" name="Text Placeholder 3"/>
          <p:cNvSpPr>
            <a:spLocks noGrp="1"/>
          </p:cNvSpPr>
          <p:nvPr>
            <p:ph type="body" sz="half" idx="2"/>
          </p:nvPr>
        </p:nvSpPr>
        <p:spPr>
          <a:xfrm>
            <a:off x="5645707" y="33814230"/>
            <a:ext cx="17282160" cy="5070630"/>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4E602-6CFE-43B7-A71E-255C4DCF8C2B}" type="datetimeFigureOut">
              <a:rPr lang="en-US" smtClean="0"/>
              <a:pPr/>
              <a:t>11/15/2014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3BC55-415F-4159-AAB8-8AEB9A9B64C3}" type="slidenum">
              <a:rPr lang="en-US" smtClean="0"/>
              <a:pPr/>
              <a:t>‹Nº›</a:t>
            </a:fld>
            <a:endParaRPr lang="en-US"/>
          </a:p>
        </p:txBody>
      </p:sp>
    </p:spTree>
    <p:extLst>
      <p:ext uri="{BB962C8B-B14F-4D97-AF65-F5344CB8AC3E}">
        <p14:creationId xmlns:p14="http://schemas.microsoft.com/office/powerpoint/2010/main" val="1484255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0180" y="1730220"/>
            <a:ext cx="25923240" cy="7200900"/>
          </a:xfrm>
          <a:prstGeom prst="rect">
            <a:avLst/>
          </a:prstGeom>
        </p:spPr>
        <p:txBody>
          <a:bodyPr vert="horz" lIns="411480" tIns="205740" rIns="411480" bIns="20574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440180" y="10081264"/>
            <a:ext cx="25923240" cy="28513568"/>
          </a:xfrm>
          <a:prstGeom prst="rect">
            <a:avLst/>
          </a:prstGeom>
        </p:spPr>
        <p:txBody>
          <a:bodyPr vert="horz" lIns="411480" tIns="205740" rIns="411480" bIns="20574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440180" y="40045009"/>
            <a:ext cx="6720840" cy="2300288"/>
          </a:xfrm>
          <a:prstGeom prst="rect">
            <a:avLst/>
          </a:prstGeom>
        </p:spPr>
        <p:txBody>
          <a:bodyPr vert="horz" lIns="411480" tIns="205740" rIns="411480" bIns="205740" rtlCol="0" anchor="ctr"/>
          <a:lstStyle>
            <a:lvl1pPr algn="l">
              <a:defRPr sz="5400">
                <a:solidFill>
                  <a:schemeClr val="tx1">
                    <a:tint val="75000"/>
                  </a:schemeClr>
                </a:solidFill>
              </a:defRPr>
            </a:lvl1pPr>
          </a:lstStyle>
          <a:p>
            <a:fld id="{2594E602-6CFE-43B7-A71E-255C4DCF8C2B}" type="datetimeFigureOut">
              <a:rPr lang="en-US" smtClean="0"/>
              <a:pPr/>
              <a:t>11/15/2014</a:t>
            </a:fld>
            <a:endParaRPr lang="en-US"/>
          </a:p>
        </p:txBody>
      </p:sp>
      <p:sp>
        <p:nvSpPr>
          <p:cNvPr id="5" name="Footer Placeholder 4"/>
          <p:cNvSpPr>
            <a:spLocks noGrp="1"/>
          </p:cNvSpPr>
          <p:nvPr>
            <p:ph type="ftr" sz="quarter" idx="3"/>
          </p:nvPr>
        </p:nvSpPr>
        <p:spPr>
          <a:xfrm>
            <a:off x="9841230" y="40045009"/>
            <a:ext cx="9121140" cy="2300288"/>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0642580" y="40045009"/>
            <a:ext cx="6720840" cy="2300288"/>
          </a:xfrm>
          <a:prstGeom prst="rect">
            <a:avLst/>
          </a:prstGeom>
        </p:spPr>
        <p:txBody>
          <a:bodyPr vert="horz" lIns="411480" tIns="205740" rIns="411480" bIns="205740" rtlCol="0" anchor="ctr"/>
          <a:lstStyle>
            <a:lvl1pPr algn="r">
              <a:defRPr sz="5400">
                <a:solidFill>
                  <a:schemeClr val="tx1">
                    <a:tint val="75000"/>
                  </a:schemeClr>
                </a:solidFill>
              </a:defRPr>
            </a:lvl1pPr>
          </a:lstStyle>
          <a:p>
            <a:fld id="{7B53BC55-415F-4159-AAB8-8AEB9A9B64C3}" type="slidenum">
              <a:rPr lang="en-US" smtClean="0"/>
              <a:pPr/>
              <a:t>‹Nº›</a:t>
            </a:fld>
            <a:endParaRPr lang="en-US"/>
          </a:p>
        </p:txBody>
      </p:sp>
    </p:spTree>
    <p:extLst>
      <p:ext uri="{BB962C8B-B14F-4D97-AF65-F5344CB8AC3E}">
        <p14:creationId xmlns:p14="http://schemas.microsoft.com/office/powerpoint/2010/main" val="4262429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0" rtl="0" eaLnBrk="1" latinLnBrk="0" hangingPunct="1">
        <a:spcBef>
          <a:spcPct val="0"/>
        </a:spcBef>
        <a:buNone/>
        <a:defRPr sz="19800" kern="1200">
          <a:solidFill>
            <a:schemeClr val="tx1"/>
          </a:solidFill>
          <a:latin typeface="+mj-lt"/>
          <a:ea typeface="+mj-ea"/>
          <a:cs typeface="+mj-cs"/>
        </a:defRPr>
      </a:lvl1pPr>
    </p:titleStyle>
    <p:bodyStyle>
      <a:lvl1pPr marL="1543050" indent="-1543050" algn="l" defTabSz="4114800" rtl="0" eaLnBrk="1" latinLnBrk="0" hangingPunct="1">
        <a:spcBef>
          <a:spcPct val="20000"/>
        </a:spcBef>
        <a:buFont typeface="Arial" panose="020B0604020202020204" pitchFamily="34" charset="0"/>
        <a:buChar char="•"/>
        <a:defRPr sz="14400" kern="1200">
          <a:solidFill>
            <a:schemeClr val="tx1"/>
          </a:solidFill>
          <a:latin typeface="+mn-lt"/>
          <a:ea typeface="+mn-ea"/>
          <a:cs typeface="+mn-cs"/>
        </a:defRPr>
      </a:lvl1pPr>
      <a:lvl2pPr marL="3343275" indent="-1285875" algn="l" defTabSz="4114800" rtl="0" eaLnBrk="1" latinLnBrk="0" hangingPunct="1">
        <a:spcBef>
          <a:spcPct val="20000"/>
        </a:spcBef>
        <a:buFont typeface="Arial" panose="020B0604020202020204" pitchFamily="34" charset="0"/>
        <a:buChar char="–"/>
        <a:defRPr sz="12600" kern="1200">
          <a:solidFill>
            <a:schemeClr val="tx1"/>
          </a:solidFill>
          <a:latin typeface="+mn-lt"/>
          <a:ea typeface="+mn-ea"/>
          <a:cs typeface="+mn-cs"/>
        </a:defRPr>
      </a:lvl2pPr>
      <a:lvl3pPr marL="5143500" indent="-1028700" algn="l" defTabSz="4114800" rtl="0" eaLnBrk="1" latinLnBrk="0" hangingPunct="1">
        <a:spcBef>
          <a:spcPct val="20000"/>
        </a:spcBef>
        <a:buFont typeface="Arial" panose="020B0604020202020204" pitchFamily="34" charset="0"/>
        <a:buChar char="•"/>
        <a:defRPr sz="10800" kern="1200">
          <a:solidFill>
            <a:schemeClr val="tx1"/>
          </a:solidFill>
          <a:latin typeface="+mn-lt"/>
          <a:ea typeface="+mn-ea"/>
          <a:cs typeface="+mn-cs"/>
        </a:defRPr>
      </a:lvl3pPr>
      <a:lvl4pPr marL="7200900" indent="-1028700" algn="l" defTabSz="4114800"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4pPr>
      <a:lvl5pPr marL="9258300" indent="-1028700" algn="l" defTabSz="4114800"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5pPr>
      <a:lvl6pPr marL="11315700" indent="-1028700" algn="l" defTabSz="4114800"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6pPr>
      <a:lvl7pPr marL="13373100" indent="-1028700" algn="l" defTabSz="4114800"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7pPr>
      <a:lvl8pPr marL="15430500" indent="-1028700" algn="l" defTabSz="4114800"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8pPr>
      <a:lvl9pPr marL="17487900" indent="-1028700" algn="l" defTabSz="4114800"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9pPr>
    </p:bodyStyle>
    <p:otherStyle>
      <a:defPPr>
        <a:defRPr lang="en-U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13" Type="http://schemas.openxmlformats.org/officeDocument/2006/relationships/chart" Target="../charts/chart10.xml"/><Relationship Id="rId3" Type="http://schemas.openxmlformats.org/officeDocument/2006/relationships/image" Target="../media/image1.jpeg"/><Relationship Id="rId7" Type="http://schemas.openxmlformats.org/officeDocument/2006/relationships/chart" Target="../charts/chart4.xml"/><Relationship Id="rId12" Type="http://schemas.openxmlformats.org/officeDocument/2006/relationships/chart" Target="../charts/chart9.xml"/><Relationship Id="rId17" Type="http://schemas.openxmlformats.org/officeDocument/2006/relationships/chart" Target="../charts/chart12.xml"/><Relationship Id="rId2" Type="http://schemas.openxmlformats.org/officeDocument/2006/relationships/hyperlink" Target="http://abceconomia.co/2011/04/02/disminuye-el-uso-de-mercurio-en-las-practicas-mineras-en-antioquia/mercurio-mineria/" TargetMode="Externa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chart" Target="../charts/chart3.xml"/><Relationship Id="rId11" Type="http://schemas.openxmlformats.org/officeDocument/2006/relationships/chart" Target="../charts/chart8.xml"/><Relationship Id="rId5" Type="http://schemas.openxmlformats.org/officeDocument/2006/relationships/chart" Target="../charts/chart2.xml"/><Relationship Id="rId15" Type="http://schemas.openxmlformats.org/officeDocument/2006/relationships/image" Target="../media/image2.jpeg"/><Relationship Id="rId10" Type="http://schemas.openxmlformats.org/officeDocument/2006/relationships/chart" Target="../charts/chart7.xml"/><Relationship Id="rId4" Type="http://schemas.openxmlformats.org/officeDocument/2006/relationships/chart" Target="../charts/chart1.xml"/><Relationship Id="rId9" Type="http://schemas.openxmlformats.org/officeDocument/2006/relationships/chart" Target="../charts/chart6.xml"/><Relationship Id="rId1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0227" y="19442460"/>
            <a:ext cx="14288291" cy="11773308"/>
          </a:xfrm>
          <a:prstGeom prst="rect">
            <a:avLst/>
          </a:prstGeom>
          <a:solidFill>
            <a:schemeClr val="bg1">
              <a:lumMod val="85000"/>
            </a:schemeClr>
          </a:solidFill>
          <a:ln>
            <a:solidFill>
              <a:schemeClr val="tx1">
                <a:lumMod val="75000"/>
                <a:lumOff val="25000"/>
              </a:schemeClr>
            </a:solidFill>
          </a:ln>
          <a:effectLst>
            <a:outerShdw blurRad="50800" dist="152400" dir="2040000" algn="tl" rotWithShape="0">
              <a:prstClr val="black">
                <a:alpha val="40000"/>
              </a:prstClr>
            </a:outerShdw>
          </a:effectLst>
        </p:spPr>
        <p:txBody>
          <a:bodyPr vert="horz" lIns="411480" tIns="205740" rIns="411480" bIns="205740" numCol="2" rtlCol="0" anchor="t">
            <a:normAutofit/>
          </a:bodyPr>
          <a:lstStyle>
            <a:lvl1pPr algn="ctr" defTabSz="4114800" rtl="0" eaLnBrk="1" latinLnBrk="0" hangingPunct="1">
              <a:spcBef>
                <a:spcPct val="0"/>
              </a:spcBef>
              <a:buNone/>
              <a:defRPr sz="19800" kern="1200">
                <a:solidFill>
                  <a:schemeClr val="tx1"/>
                </a:solidFill>
                <a:latin typeface="+mj-lt"/>
                <a:ea typeface="+mj-ea"/>
                <a:cs typeface="+mj-cs"/>
              </a:defRPr>
            </a:lvl1pPr>
          </a:lstStyle>
          <a:p>
            <a:r>
              <a:rPr lang="es-PE" sz="3300" b="1" dirty="0"/>
              <a:t>OBJETIVO GENERAL</a:t>
            </a:r>
            <a:endParaRPr lang="es-PE" sz="3300" dirty="0"/>
          </a:p>
          <a:p>
            <a:pPr lvl="0" algn="l"/>
            <a:r>
              <a:rPr lang="es-PE" sz="3300" dirty="0"/>
              <a:t>Identificar el nivel de conocimiento del mercurio y sus medios de intoxicación en la población de la localidad de </a:t>
            </a:r>
            <a:r>
              <a:rPr lang="es-PE" sz="3300" dirty="0" err="1"/>
              <a:t>Puquiri</a:t>
            </a:r>
            <a:r>
              <a:rPr lang="es-PE" sz="3300" dirty="0"/>
              <a:t>- Madre de dios, 2014.</a:t>
            </a:r>
          </a:p>
          <a:p>
            <a:r>
              <a:rPr lang="es-PE" sz="3300" dirty="0"/>
              <a:t> </a:t>
            </a:r>
          </a:p>
          <a:p>
            <a:r>
              <a:rPr lang="es-PE" sz="3300" b="1" u="sng" dirty="0"/>
              <a:t>METODO</a:t>
            </a:r>
            <a:endParaRPr lang="es-PE" sz="3300" dirty="0"/>
          </a:p>
          <a:p>
            <a:pPr algn="l"/>
            <a:r>
              <a:rPr lang="es-PE" sz="3300" dirty="0"/>
              <a:t>Tipo de Estudio: no experimental de diseño transversal descriptivo</a:t>
            </a:r>
          </a:p>
          <a:p>
            <a:r>
              <a:rPr lang="es-PE" sz="3300" b="1" dirty="0"/>
              <a:t> </a:t>
            </a:r>
            <a:endParaRPr lang="es-PE" sz="3300" dirty="0"/>
          </a:p>
          <a:p>
            <a:pPr algn="l"/>
            <a:r>
              <a:rPr lang="es-PE" sz="3300" dirty="0"/>
              <a:t>Población y muestra: personas  mayores de 18 años, </a:t>
            </a:r>
            <a:r>
              <a:rPr lang="es-PE" sz="3300" dirty="0" smtClean="0"/>
              <a:t> que habitan en la zona urbana y en campamentos mineros de Bajo Puquiri, un </a:t>
            </a:r>
            <a:r>
              <a:rPr lang="es-PE" sz="3300" dirty="0"/>
              <a:t>total de 60 </a:t>
            </a:r>
            <a:r>
              <a:rPr lang="es-PE" sz="2800" dirty="0"/>
              <a:t>personas </a:t>
            </a:r>
            <a:r>
              <a:rPr lang="es-PE" sz="2800" dirty="0" smtClean="0"/>
              <a:t>encuestadas</a:t>
            </a:r>
            <a:endParaRPr lang="es-PE" sz="2800" dirty="0">
              <a:effectLst>
                <a:outerShdw blurRad="38100" dist="38100" dir="2700000" algn="tl">
                  <a:srgbClr val="000000">
                    <a:alpha val="43137"/>
                  </a:srgbClr>
                </a:outerShdw>
              </a:effectLst>
              <a:latin typeface="+mn-lt"/>
              <a:ea typeface="Tahoma" panose="020B0604030504040204" pitchFamily="34" charset="0"/>
              <a:cs typeface="Tahoma" panose="020B0604030504040204" pitchFamily="34" charset="0"/>
            </a:endParaRPr>
          </a:p>
        </p:txBody>
      </p:sp>
      <p:sp>
        <p:nvSpPr>
          <p:cNvPr id="2" name="Title 1"/>
          <p:cNvSpPr>
            <a:spLocks noGrp="1"/>
          </p:cNvSpPr>
          <p:nvPr>
            <p:ph type="ctrTitle"/>
          </p:nvPr>
        </p:nvSpPr>
        <p:spPr>
          <a:xfrm>
            <a:off x="4680719" y="324336"/>
            <a:ext cx="23834649" cy="7452828"/>
          </a:xfrm>
          <a:solidFill>
            <a:schemeClr val="accent1">
              <a:lumMod val="60000"/>
              <a:lumOff val="40000"/>
            </a:schemeClr>
          </a:solidFill>
          <a:ln>
            <a:solidFill>
              <a:schemeClr val="accent1"/>
            </a:solidFill>
          </a:ln>
          <a:effectLst>
            <a:outerShdw blurRad="50800" dist="152400" dir="2040000" algn="tl" rotWithShape="0">
              <a:prstClr val="black">
                <a:alpha val="40000"/>
              </a:prstClr>
            </a:outerShdw>
          </a:effectLst>
        </p:spPr>
        <p:txBody>
          <a:bodyPr>
            <a:normAutofit fontScale="90000"/>
          </a:bodyPr>
          <a:lstStyle/>
          <a:p>
            <a:pPr defTabSz="3760788">
              <a:spcBef>
                <a:spcPts val="1500"/>
              </a:spcBef>
            </a:pPr>
            <a:r>
              <a:rPr lang="es-PE" sz="9600" b="1" dirty="0" smtClean="0"/>
              <a:t/>
            </a:r>
            <a:br>
              <a:rPr lang="es-PE" sz="9600" b="1" dirty="0" smtClean="0"/>
            </a:br>
            <a:r>
              <a:rPr lang="es-PE" sz="9600" b="1" dirty="0" smtClean="0"/>
              <a:t>CONOCIMIENTOS </a:t>
            </a:r>
            <a:r>
              <a:rPr lang="es-PE" sz="9600" b="1" dirty="0"/>
              <a:t>DE LA POBLACION SOBRE EL MERCURIO EN LA LOCALIDAD DE PUQUIRI-MADRE DE DIOS 2014</a:t>
            </a:r>
            <a:r>
              <a:rPr lang="es-PE" sz="9600" dirty="0"/>
              <a:t/>
            </a:r>
            <a:br>
              <a:rPr lang="es-PE" sz="9600" dirty="0"/>
            </a:br>
            <a:r>
              <a:rPr lang="en-US" sz="4889" dirty="0" smtClean="0"/>
              <a:t>L. J. </a:t>
            </a:r>
            <a:r>
              <a:rPr lang="es-PE" sz="4900" dirty="0" smtClean="0"/>
              <a:t>VELASQUEZ MAQUERA</a:t>
            </a:r>
            <a:r>
              <a:rPr lang="en-US" sz="4889" dirty="0" smtClean="0"/>
              <a:t>,</a:t>
            </a:r>
            <a:r>
              <a:rPr lang="en-US" sz="4889" baseline="30000" dirty="0" smtClean="0"/>
              <a:t> </a:t>
            </a:r>
            <a:r>
              <a:rPr lang="en-US" sz="4889" dirty="0" smtClean="0"/>
              <a:t> A.M. MORALES  AVALOS</a:t>
            </a:r>
            <a:r>
              <a:rPr lang="es-PE" sz="4889" b="1" dirty="0" smtClean="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
            </a:r>
            <a:br>
              <a:rPr lang="es-PE" sz="4889" b="1" dirty="0" smtClean="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br>
            <a:r>
              <a:rPr lang="es-PE" sz="4889" b="1" dirty="0" smtClean="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1.C.S. Bajo Puquiri, 2. CENSAP</a:t>
            </a:r>
            <a:endParaRPr lang="es-PE" sz="3556" b="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endParaRPr>
          </a:p>
        </p:txBody>
      </p:sp>
      <p:sp>
        <p:nvSpPr>
          <p:cNvPr id="6" name="Title 1"/>
          <p:cNvSpPr txBox="1">
            <a:spLocks/>
          </p:cNvSpPr>
          <p:nvPr/>
        </p:nvSpPr>
        <p:spPr>
          <a:xfrm>
            <a:off x="240227" y="7777164"/>
            <a:ext cx="14288291" cy="11665296"/>
          </a:xfrm>
          <a:prstGeom prst="rect">
            <a:avLst/>
          </a:prstGeom>
          <a:solidFill>
            <a:schemeClr val="bg1">
              <a:lumMod val="85000"/>
            </a:schemeClr>
          </a:solidFill>
          <a:ln>
            <a:solidFill>
              <a:schemeClr val="tx1">
                <a:lumMod val="75000"/>
                <a:lumOff val="25000"/>
              </a:schemeClr>
            </a:solidFill>
          </a:ln>
          <a:effectLst>
            <a:outerShdw blurRad="50800" dist="152400" dir="2040000" algn="tl" rotWithShape="0">
              <a:prstClr val="black">
                <a:alpha val="40000"/>
              </a:prstClr>
            </a:outerShdw>
          </a:effectLst>
        </p:spPr>
        <p:txBody>
          <a:bodyPr vert="horz" lIns="411480" tIns="205740" rIns="411480" bIns="205740" rtlCol="0" anchor="t">
            <a:noAutofit/>
          </a:bodyPr>
          <a:lstStyle>
            <a:lvl1pPr algn="ctr" defTabSz="4114800" rtl="0" eaLnBrk="1" latinLnBrk="0" hangingPunct="1">
              <a:spcBef>
                <a:spcPct val="0"/>
              </a:spcBef>
              <a:buNone/>
              <a:defRPr sz="19800" kern="1200">
                <a:solidFill>
                  <a:schemeClr val="tx1"/>
                </a:solidFill>
                <a:latin typeface="+mj-lt"/>
                <a:ea typeface="+mj-ea"/>
                <a:cs typeface="+mj-cs"/>
              </a:defRPr>
            </a:lvl1pPr>
          </a:lstStyle>
          <a:p>
            <a:pPr algn="l"/>
            <a:r>
              <a:rPr lang="es-PE" sz="3000" b="1" dirty="0" smtClean="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Introducción</a:t>
            </a:r>
          </a:p>
          <a:p>
            <a:pPr algn="l"/>
            <a:r>
              <a:rPr lang="es-PE" sz="3000" dirty="0"/>
              <a:t>El centro poblado </a:t>
            </a:r>
            <a:r>
              <a:rPr lang="es-PE" sz="3000" dirty="0" err="1"/>
              <a:t>Pukiri</a:t>
            </a:r>
            <a:r>
              <a:rPr lang="es-PE" sz="3000" dirty="0"/>
              <a:t> (nombre legal), conocido como Delta 1 o Bajo Puquiri, es una localidad que pertenece al distrito de Madre de Dios, provincia de Manu en el </a:t>
            </a:r>
            <a:r>
              <a:rPr lang="es-PE" sz="3000" dirty="0" smtClean="0"/>
              <a:t>Dpto. </a:t>
            </a:r>
            <a:r>
              <a:rPr lang="es-PE" sz="3000" dirty="0"/>
              <a:t>de Madre de </a:t>
            </a:r>
            <a:r>
              <a:rPr lang="es-PE" sz="3000" dirty="0" smtClean="0"/>
              <a:t>Dios. La </a:t>
            </a:r>
            <a:r>
              <a:rPr lang="es-PE" sz="3000" dirty="0"/>
              <a:t>localidad de Puquiri ésta constituida por 2400 habitantes quienes están distribuidos en campamentos: delta 1(1323 habitantes),delta 2, delta 3, delta 4, San José de </a:t>
            </a:r>
            <a:r>
              <a:rPr lang="es-PE" sz="3000" dirty="0" err="1"/>
              <a:t>karene</a:t>
            </a:r>
            <a:r>
              <a:rPr lang="es-PE" sz="3000" dirty="0"/>
              <a:t>, Puerto luz y </a:t>
            </a:r>
            <a:r>
              <a:rPr lang="es-PE" sz="3000" dirty="0" err="1"/>
              <a:t>Tocabe</a:t>
            </a:r>
            <a:r>
              <a:rPr lang="es-PE" sz="3000" dirty="0"/>
              <a:t>.</a:t>
            </a:r>
          </a:p>
          <a:p>
            <a:pPr algn="l"/>
            <a:r>
              <a:rPr lang="es-PE" sz="3000" dirty="0"/>
              <a:t>La actividad económica principal es la minería </a:t>
            </a:r>
            <a:r>
              <a:rPr lang="es-PE" sz="3000" dirty="0" err="1"/>
              <a:t>aurifera</a:t>
            </a:r>
            <a:r>
              <a:rPr lang="es-PE" sz="3000" dirty="0"/>
              <a:t>. La mayor parte de esta actividad es informal y, en cierto grado, ilegal. Hay bastante flujo migratorio de la población que en su mayor parte provienen de la sierra, en mayor proporción de Cuzco (alrededor del 80%) respecto de otras regiones como Puno, </a:t>
            </a:r>
            <a:r>
              <a:rPr lang="es-PE" sz="3000" dirty="0" smtClean="0"/>
              <a:t>Arequipa. </a:t>
            </a:r>
            <a:r>
              <a:rPr lang="es-PE" sz="3000" dirty="0"/>
              <a:t>Son pocas las personas que viven mas de 2 a 3 años, normalmente vienen de estas regiones y </a:t>
            </a:r>
            <a:r>
              <a:rPr lang="es-PE" sz="3000" dirty="0" smtClean="0"/>
              <a:t>después </a:t>
            </a:r>
            <a:r>
              <a:rPr lang="es-PE" sz="3000" dirty="0"/>
              <a:t>de unos meses de trabajar en la minería viajan a otras zonas mineras de Madre de Dios, o sino a Cuzco o Puno, en mucho menor proporción a otras zonas. Y es que la actividad minera por lo mismo que es informal, no presentan las condiciones adecuadas de seguridad </a:t>
            </a:r>
            <a:r>
              <a:rPr lang="es-PE" sz="3000" dirty="0" err="1"/>
              <a:t>asi</a:t>
            </a:r>
            <a:r>
              <a:rPr lang="es-PE" sz="3000" dirty="0"/>
              <a:t> como una rentabilidad permanente, ni constante para los mismos trabajadores. </a:t>
            </a:r>
            <a:r>
              <a:rPr lang="es-PE" sz="3000" dirty="0" smtClean="0"/>
              <a:t>La </a:t>
            </a:r>
            <a:r>
              <a:rPr lang="es-PE" sz="3000" dirty="0"/>
              <a:t>localidad no cuenta actualmente con un adecuado saneamiento básico. No tiene agua potable, ni desagüe, ni luz </a:t>
            </a:r>
            <a:r>
              <a:rPr lang="es-PE" sz="3000" dirty="0" err="1"/>
              <a:t>electrica</a:t>
            </a:r>
            <a:r>
              <a:rPr lang="es-PE" sz="3000" dirty="0"/>
              <a:t> común. La población usa agua de pozo, y las aguas servidas domésticas van a parar al rio Puquiri. No tienen una adecuada disposición de residuos solidos. La basura la disponen en las afueras del pueblo y solo queman parte de </a:t>
            </a:r>
            <a:r>
              <a:rPr lang="es-PE" sz="3000" dirty="0" smtClean="0"/>
              <a:t>ella. Se </a:t>
            </a:r>
            <a:r>
              <a:rPr lang="es-PE" sz="3000" dirty="0"/>
              <a:t>realizo un estudio para conocer lo que la población sabia sobre la intoxicación por mercurio y la forma como una persona puede contaminarse, la misma fue desarrollada en la localidad de Bajo Puquiri.</a:t>
            </a:r>
          </a:p>
        </p:txBody>
      </p:sp>
      <p:sp>
        <p:nvSpPr>
          <p:cNvPr id="8" name="Title 1"/>
          <p:cNvSpPr txBox="1">
            <a:spLocks/>
          </p:cNvSpPr>
          <p:nvPr/>
        </p:nvSpPr>
        <p:spPr>
          <a:xfrm>
            <a:off x="14545816" y="7777164"/>
            <a:ext cx="13969552" cy="34779864"/>
          </a:xfrm>
          <a:prstGeom prst="rect">
            <a:avLst/>
          </a:prstGeom>
          <a:solidFill>
            <a:schemeClr val="bg1">
              <a:lumMod val="85000"/>
            </a:schemeClr>
          </a:solidFill>
          <a:ln>
            <a:solidFill>
              <a:schemeClr val="tx1">
                <a:lumMod val="75000"/>
                <a:lumOff val="25000"/>
              </a:schemeClr>
            </a:solidFill>
          </a:ln>
          <a:effectLst>
            <a:outerShdw blurRad="50800" dist="152400" dir="2040000" algn="tl" rotWithShape="0">
              <a:prstClr val="black">
                <a:alpha val="40000"/>
              </a:prstClr>
            </a:outerShdw>
          </a:effectLst>
        </p:spPr>
        <p:txBody>
          <a:bodyPr vert="horz" lIns="411480" tIns="205740" rIns="411480" bIns="205740" rtlCol="0" anchor="t">
            <a:normAutofit/>
          </a:bodyPr>
          <a:lstStyle>
            <a:lvl1pPr algn="ctr" defTabSz="4114800" rtl="0" eaLnBrk="1" latinLnBrk="0" hangingPunct="1">
              <a:spcBef>
                <a:spcPct val="0"/>
              </a:spcBef>
              <a:buNone/>
              <a:defRPr sz="19800" kern="1200">
                <a:solidFill>
                  <a:schemeClr val="tx1"/>
                </a:solidFill>
                <a:latin typeface="+mj-lt"/>
                <a:ea typeface="+mj-ea"/>
                <a:cs typeface="+mj-cs"/>
              </a:defRPr>
            </a:lvl1pPr>
          </a:lstStyle>
          <a:p>
            <a:r>
              <a:rPr lang="es-PE" sz="3600" b="1" dirty="0" smtClean="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Resultados</a:t>
            </a:r>
          </a:p>
          <a:p>
            <a:pPr algn="l"/>
            <a:r>
              <a:rPr lang="es-PE" sz="3000" dirty="0" smtClean="0"/>
              <a:t>De 60 participantes que respondieron  el cuestionario. Cincuenta y cinco por ciento eran  varones y cuarenta y cinco por ciento eran mujeres, el 53% de encuestados procedían del campamento minero. </a:t>
            </a:r>
          </a:p>
          <a:p>
            <a:pPr algn="l"/>
            <a:r>
              <a:rPr lang="es-PE" sz="3000" dirty="0" smtClean="0"/>
              <a:t>Del grupo según nivel educativo y procedencia la distribución fue la siguiente:</a:t>
            </a:r>
          </a:p>
          <a:p>
            <a:pPr algn="l"/>
            <a:endParaRPr lang="es-PE" sz="4800" dirty="0" smtClean="0"/>
          </a:p>
          <a:p>
            <a:endParaRPr lang="es-PE" sz="4800" b="1" dirty="0" smtClean="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endParaRPr>
          </a:p>
        </p:txBody>
      </p:sp>
      <p:sp>
        <p:nvSpPr>
          <p:cNvPr id="9" name="Title 1"/>
          <p:cNvSpPr txBox="1">
            <a:spLocks/>
          </p:cNvSpPr>
          <p:nvPr/>
        </p:nvSpPr>
        <p:spPr>
          <a:xfrm>
            <a:off x="240226" y="31215769"/>
            <a:ext cx="14128922" cy="11341259"/>
          </a:xfrm>
          <a:prstGeom prst="rect">
            <a:avLst/>
          </a:prstGeom>
          <a:solidFill>
            <a:schemeClr val="bg1">
              <a:lumMod val="85000"/>
            </a:schemeClr>
          </a:solidFill>
          <a:ln>
            <a:solidFill>
              <a:schemeClr val="tx1">
                <a:lumMod val="75000"/>
                <a:lumOff val="25000"/>
              </a:schemeClr>
            </a:solidFill>
          </a:ln>
          <a:effectLst>
            <a:outerShdw blurRad="50800" dist="152400" dir="2040000" algn="tl" rotWithShape="0">
              <a:prstClr val="black">
                <a:alpha val="40000"/>
              </a:prstClr>
            </a:outerShdw>
          </a:effectLst>
        </p:spPr>
        <p:txBody>
          <a:bodyPr vert="horz" lIns="411480" tIns="205740" rIns="411480" bIns="205740" rtlCol="0" anchor="t">
            <a:normAutofit/>
          </a:bodyPr>
          <a:lstStyle>
            <a:lvl1pPr algn="ctr" defTabSz="4114800" rtl="0" eaLnBrk="1" latinLnBrk="0" hangingPunct="1">
              <a:spcBef>
                <a:spcPct val="0"/>
              </a:spcBef>
              <a:buNone/>
              <a:defRPr sz="19800" kern="1200">
                <a:solidFill>
                  <a:schemeClr val="tx1"/>
                </a:solidFill>
                <a:latin typeface="+mj-lt"/>
                <a:ea typeface="+mj-ea"/>
                <a:cs typeface="+mj-cs"/>
              </a:defRPr>
            </a:lvl1pPr>
          </a:lstStyle>
          <a:p>
            <a:r>
              <a:rPr lang="es-PE" sz="4600" b="1" dirty="0" smtClean="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Conclusiones</a:t>
            </a:r>
          </a:p>
          <a:p>
            <a:endParaRPr lang="es-PE" sz="5800" b="1" dirty="0" smtClean="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endParaRPr>
          </a:p>
          <a:p>
            <a:pPr marL="1371600" lvl="0" indent="-1371600" algn="l">
              <a:buFont typeface="+mj-lt"/>
              <a:buAutoNum type="arabicPeriod"/>
            </a:pPr>
            <a:r>
              <a:rPr lang="es-PE" sz="4300" dirty="0"/>
              <a:t>El proyecto ha permitido identificar que el 100% de la población encuestada no tiene  suficiente información básica  sobre la contaminación del mercurio así como la falta de conciencia en el uso apropiado de dicho metal (</a:t>
            </a:r>
            <a:r>
              <a:rPr lang="es-PE" sz="4300" dirty="0" err="1"/>
              <a:t>ejm</a:t>
            </a:r>
            <a:r>
              <a:rPr lang="es-PE" sz="4300" dirty="0"/>
              <a:t>. Personas que creen que es dañino y lo siguen utilizando</a:t>
            </a:r>
            <a:r>
              <a:rPr lang="es-PE" sz="4300" dirty="0" smtClean="0"/>
              <a:t>)</a:t>
            </a:r>
          </a:p>
          <a:p>
            <a:pPr marL="1371600" lvl="0" indent="-1371600" algn="l">
              <a:buFont typeface="+mj-lt"/>
              <a:buAutoNum type="arabicPeriod"/>
            </a:pPr>
            <a:r>
              <a:rPr lang="es-PE" sz="4300" dirty="0" smtClean="0"/>
              <a:t>El 100%  de la población encuestada sabe que el mercurio es toxico  pero desconoce  cuales son sus efectos  en el organismo.</a:t>
            </a:r>
            <a:endParaRPr lang="es-PE" sz="4300" dirty="0"/>
          </a:p>
          <a:p>
            <a:pPr marL="1371600" lvl="0" indent="-1371600" algn="l">
              <a:buFont typeface="+mj-lt"/>
              <a:buAutoNum type="arabicPeriod"/>
            </a:pPr>
            <a:r>
              <a:rPr lang="es-PE" sz="4300" dirty="0" smtClean="0"/>
              <a:t>Se </a:t>
            </a:r>
            <a:r>
              <a:rPr lang="es-PE" sz="4300" dirty="0"/>
              <a:t>identificó la necesidad de profundizar la capacitación en temas de mercurio y de enseñanza sobre los medios de intoxicación del mercurio asociados a la salud y el ambiente. </a:t>
            </a:r>
          </a:p>
          <a:p>
            <a:pPr marL="685800" indent="-685800" algn="l">
              <a:buFont typeface="Arial" panose="020B0604020202020204" pitchFamily="34" charset="0"/>
              <a:buChar char="•"/>
            </a:pPr>
            <a:endParaRPr lang="es-PE" sz="4800" b="1" dirty="0" smtClean="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endParaRPr>
          </a:p>
        </p:txBody>
      </p:sp>
      <p:sp>
        <p:nvSpPr>
          <p:cNvPr id="14" name="TextBox 13"/>
          <p:cNvSpPr txBox="1"/>
          <p:nvPr/>
        </p:nvSpPr>
        <p:spPr>
          <a:xfrm>
            <a:off x="8161107" y="29811612"/>
            <a:ext cx="4629409" cy="553998"/>
          </a:xfrm>
          <a:prstGeom prst="rect">
            <a:avLst/>
          </a:prstGeom>
          <a:noFill/>
        </p:spPr>
        <p:txBody>
          <a:bodyPr wrap="none" rtlCol="0">
            <a:spAutoFit/>
          </a:bodyPr>
          <a:lstStyle/>
          <a:p>
            <a:r>
              <a:rPr lang="es-PE" sz="3000" dirty="0" smtClean="0"/>
              <a:t>Figura 1: mineros informales</a:t>
            </a:r>
            <a:endParaRPr lang="es-PE" sz="3000" dirty="0"/>
          </a:p>
        </p:txBody>
      </p:sp>
      <p:pic>
        <p:nvPicPr>
          <p:cNvPr id="21" name="Picture 2" descr="http://abceconomia.co/wp-content/uploads/2011/04/Mercurio-Mineria.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8545150" y="20522582"/>
            <a:ext cx="5424602" cy="8521620"/>
          </a:xfrm>
          <a:prstGeom prst="rect">
            <a:avLst/>
          </a:prstGeom>
          <a:noFill/>
          <a:extLst/>
        </p:spPr>
      </p:pic>
      <p:sp>
        <p:nvSpPr>
          <p:cNvPr id="3" name="Rectangle 2"/>
          <p:cNvSpPr>
            <a:spLocks noChangeArrowheads="1"/>
          </p:cNvSpPr>
          <p:nvPr/>
        </p:nvSpPr>
        <p:spPr bwMode="auto">
          <a:xfrm>
            <a:off x="0" y="88984"/>
            <a:ext cx="321915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900" b="1" i="0" u="none" strike="noStrike" cap="none" normalizeH="0" baseline="0" smtClean="0">
                <a:ln>
                  <a:noFill/>
                </a:ln>
                <a:solidFill>
                  <a:srgbClr val="4F81BD"/>
                </a:solidFill>
                <a:effectLst/>
                <a:latin typeface="Calibri" pitchFamily="34" charset="0"/>
                <a:ea typeface="Calibri" pitchFamily="34" charset="0"/>
                <a:cs typeface="Times New Roman" pitchFamily="18" charset="0"/>
              </a:rPr>
              <a:t>DISTRIBUCION DE POBLACION SEGUN GRADO DE INSTRUCCION</a:t>
            </a:r>
            <a:endParaRPr kumimoji="0" lang="es-PE" sz="3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2" name="21 Gráfico"/>
          <p:cNvGraphicFramePr/>
          <p:nvPr>
            <p:extLst>
              <p:ext uri="{D42A27DB-BD31-4B8C-83A1-F6EECF244321}">
                <p14:modId xmlns:p14="http://schemas.microsoft.com/office/powerpoint/2010/main" val="302871341"/>
              </p:ext>
            </p:extLst>
          </p:nvPr>
        </p:nvGraphicFramePr>
        <p:xfrm>
          <a:off x="15121880" y="11161540"/>
          <a:ext cx="6960772" cy="5022558"/>
        </p:xfrm>
        <a:graphic>
          <a:graphicData uri="http://schemas.openxmlformats.org/drawingml/2006/chart">
            <c:chart xmlns:c="http://schemas.openxmlformats.org/drawingml/2006/chart" xmlns:r="http://schemas.openxmlformats.org/officeDocument/2006/relationships" r:id="rId4"/>
          </a:graphicData>
        </a:graphic>
      </p:graphicFrame>
      <p:sp>
        <p:nvSpPr>
          <p:cNvPr id="4" name="Rectangle 3"/>
          <p:cNvSpPr>
            <a:spLocks noChangeArrowheads="1"/>
          </p:cNvSpPr>
          <p:nvPr/>
        </p:nvSpPr>
        <p:spPr bwMode="auto">
          <a:xfrm>
            <a:off x="0" y="40872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PE"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4" name="23 Gráfico"/>
          <p:cNvGraphicFramePr/>
          <p:nvPr>
            <p:extLst>
              <p:ext uri="{D42A27DB-BD31-4B8C-83A1-F6EECF244321}">
                <p14:modId xmlns:p14="http://schemas.microsoft.com/office/powerpoint/2010/main" val="1661319972"/>
              </p:ext>
            </p:extLst>
          </p:nvPr>
        </p:nvGraphicFramePr>
        <p:xfrm>
          <a:off x="22610712" y="11089532"/>
          <a:ext cx="5544616" cy="516657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24 Gráfico"/>
          <p:cNvGraphicFramePr/>
          <p:nvPr>
            <p:extLst>
              <p:ext uri="{D42A27DB-BD31-4B8C-83A1-F6EECF244321}">
                <p14:modId xmlns:p14="http://schemas.microsoft.com/office/powerpoint/2010/main" val="896921082"/>
              </p:ext>
            </p:extLst>
          </p:nvPr>
        </p:nvGraphicFramePr>
        <p:xfrm>
          <a:off x="15193888" y="16744430"/>
          <a:ext cx="6180687" cy="539605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6" name="25 Gráfico"/>
          <p:cNvGraphicFramePr/>
          <p:nvPr>
            <p:extLst>
              <p:ext uri="{D42A27DB-BD31-4B8C-83A1-F6EECF244321}">
                <p14:modId xmlns:p14="http://schemas.microsoft.com/office/powerpoint/2010/main" val="1417131918"/>
              </p:ext>
            </p:extLst>
          </p:nvPr>
        </p:nvGraphicFramePr>
        <p:xfrm>
          <a:off x="22754728" y="16778164"/>
          <a:ext cx="5256584" cy="464451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8" name="27 Gráfico"/>
          <p:cNvGraphicFramePr/>
          <p:nvPr>
            <p:extLst>
              <p:ext uri="{D42A27DB-BD31-4B8C-83A1-F6EECF244321}">
                <p14:modId xmlns:p14="http://schemas.microsoft.com/office/powerpoint/2010/main" val="760774951"/>
              </p:ext>
            </p:extLst>
          </p:nvPr>
        </p:nvGraphicFramePr>
        <p:xfrm>
          <a:off x="22118656" y="22538804"/>
          <a:ext cx="5244584" cy="457584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2" name="31 Gráfico"/>
          <p:cNvGraphicFramePr/>
          <p:nvPr>
            <p:extLst>
              <p:ext uri="{D42A27DB-BD31-4B8C-83A1-F6EECF244321}">
                <p14:modId xmlns:p14="http://schemas.microsoft.com/office/powerpoint/2010/main" val="619889636"/>
              </p:ext>
            </p:extLst>
          </p:nvPr>
        </p:nvGraphicFramePr>
        <p:xfrm>
          <a:off x="15481920" y="22466796"/>
          <a:ext cx="5348572" cy="4495723"/>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4" name="33 Gráfico"/>
          <p:cNvGraphicFramePr/>
          <p:nvPr>
            <p:extLst>
              <p:ext uri="{D42A27DB-BD31-4B8C-83A1-F6EECF244321}">
                <p14:modId xmlns:p14="http://schemas.microsoft.com/office/powerpoint/2010/main" val="245628088"/>
              </p:ext>
            </p:extLst>
          </p:nvPr>
        </p:nvGraphicFramePr>
        <p:xfrm>
          <a:off x="22250672" y="26931293"/>
          <a:ext cx="4826607" cy="4872038"/>
        </p:xfrm>
        <a:graphic>
          <a:graphicData uri="http://schemas.openxmlformats.org/drawingml/2006/chart">
            <c:chart xmlns:c="http://schemas.openxmlformats.org/drawingml/2006/chart" xmlns:r="http://schemas.openxmlformats.org/officeDocument/2006/relationships" r:id="rId10"/>
          </a:graphicData>
        </a:graphic>
      </p:graphicFrame>
      <p:sp>
        <p:nvSpPr>
          <p:cNvPr id="5" name="4 Rectángulo"/>
          <p:cNvSpPr/>
          <p:nvPr/>
        </p:nvSpPr>
        <p:spPr>
          <a:xfrm>
            <a:off x="15625936" y="16130092"/>
            <a:ext cx="95050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800" dirty="0" smtClean="0"/>
              <a:t>De acuerdo a la ocupación y lugar de vivienda tenemos:</a:t>
            </a:r>
            <a:endParaRPr lang="es-PE" sz="2800" dirty="0"/>
          </a:p>
        </p:txBody>
      </p:sp>
      <p:sp>
        <p:nvSpPr>
          <p:cNvPr id="10" name="9 Rectángulo"/>
          <p:cNvSpPr/>
          <p:nvPr/>
        </p:nvSpPr>
        <p:spPr>
          <a:xfrm>
            <a:off x="15841960" y="21962740"/>
            <a:ext cx="1044116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800" dirty="0" smtClean="0"/>
              <a:t>De acuerdo al tiempo de residencia y consumo de pescado en la zona:</a:t>
            </a:r>
            <a:endParaRPr lang="es-PE" sz="2800" dirty="0"/>
          </a:p>
        </p:txBody>
      </p:sp>
      <p:graphicFrame>
        <p:nvGraphicFramePr>
          <p:cNvPr id="27" name="26 Gráfico"/>
          <p:cNvGraphicFramePr/>
          <p:nvPr>
            <p:extLst>
              <p:ext uri="{D42A27DB-BD31-4B8C-83A1-F6EECF244321}">
                <p14:modId xmlns:p14="http://schemas.microsoft.com/office/powerpoint/2010/main" val="3012681663"/>
              </p:ext>
            </p:extLst>
          </p:nvPr>
        </p:nvGraphicFramePr>
        <p:xfrm>
          <a:off x="15481920" y="31803330"/>
          <a:ext cx="6048672" cy="4128962"/>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9" name="28 Gráfico"/>
          <p:cNvGraphicFramePr/>
          <p:nvPr>
            <p:extLst>
              <p:ext uri="{D42A27DB-BD31-4B8C-83A1-F6EECF244321}">
                <p14:modId xmlns:p14="http://schemas.microsoft.com/office/powerpoint/2010/main" val="96994718"/>
              </p:ext>
            </p:extLst>
          </p:nvPr>
        </p:nvGraphicFramePr>
        <p:xfrm>
          <a:off x="15625936" y="35860284"/>
          <a:ext cx="5904656" cy="5184576"/>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35" name="34 Gráfico"/>
          <p:cNvGraphicFramePr/>
          <p:nvPr>
            <p:extLst>
              <p:ext uri="{D42A27DB-BD31-4B8C-83A1-F6EECF244321}">
                <p14:modId xmlns:p14="http://schemas.microsoft.com/office/powerpoint/2010/main" val="3472235720"/>
              </p:ext>
            </p:extLst>
          </p:nvPr>
        </p:nvGraphicFramePr>
        <p:xfrm>
          <a:off x="22106656" y="35500244"/>
          <a:ext cx="6408712" cy="5760640"/>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36" name="35 Gráfico"/>
          <p:cNvGraphicFramePr/>
          <p:nvPr>
            <p:extLst>
              <p:ext uri="{D42A27DB-BD31-4B8C-83A1-F6EECF244321}">
                <p14:modId xmlns:p14="http://schemas.microsoft.com/office/powerpoint/2010/main" val="2642462990"/>
              </p:ext>
            </p:extLst>
          </p:nvPr>
        </p:nvGraphicFramePr>
        <p:xfrm>
          <a:off x="21746616" y="31611812"/>
          <a:ext cx="6192688" cy="3816424"/>
        </p:xfrm>
        <a:graphic>
          <a:graphicData uri="http://schemas.openxmlformats.org/drawingml/2006/chart">
            <c:chart xmlns:c="http://schemas.openxmlformats.org/drawingml/2006/chart" xmlns:r="http://schemas.openxmlformats.org/officeDocument/2006/relationships" r:id="rId14"/>
          </a:graphicData>
        </a:graphic>
      </p:graphicFrame>
      <p:pic>
        <p:nvPicPr>
          <p:cNvPr id="37" name="36 Imagen" descr="http://4.bp.blogspot.com/-2sOo7Uy03do/TePOI9o_RNI/AAAAAAAAAAM/4e4ciTz_16o/s220/LOGO.JPG"/>
          <p:cNvPicPr/>
          <p:nvPr/>
        </p:nvPicPr>
        <p:blipFill>
          <a:blip r:embed="rId15">
            <a:extLst>
              <a:ext uri="{28A0092B-C50C-407E-A947-70E740481C1C}">
                <a14:useLocalDpi xmlns:a14="http://schemas.microsoft.com/office/drawing/2010/main" val="0"/>
              </a:ext>
            </a:extLst>
          </a:blip>
          <a:srcRect/>
          <a:stretch>
            <a:fillRect/>
          </a:stretch>
        </p:blipFill>
        <p:spPr bwMode="auto">
          <a:xfrm>
            <a:off x="0" y="736736"/>
            <a:ext cx="3516451" cy="4376132"/>
          </a:xfrm>
          <a:prstGeom prst="rect">
            <a:avLst/>
          </a:prstGeom>
          <a:noFill/>
          <a:ln>
            <a:noFill/>
          </a:ln>
        </p:spPr>
      </p:pic>
      <p:pic>
        <p:nvPicPr>
          <p:cNvPr id="38" name="37 Imagen"/>
          <p:cNvPicPr/>
          <p:nvPr/>
        </p:nvPicPr>
        <p:blipFill>
          <a:blip r:embed="rId16">
            <a:extLst>
              <a:ext uri="{28A0092B-C50C-407E-A947-70E740481C1C}">
                <a14:useLocalDpi xmlns:a14="http://schemas.microsoft.com/office/drawing/2010/main" val="0"/>
              </a:ext>
            </a:extLst>
          </a:blip>
          <a:srcRect/>
          <a:stretch>
            <a:fillRect/>
          </a:stretch>
        </p:blipFill>
        <p:spPr bwMode="auto">
          <a:xfrm>
            <a:off x="240227" y="6120980"/>
            <a:ext cx="3276224" cy="1656184"/>
          </a:xfrm>
          <a:prstGeom prst="rect">
            <a:avLst/>
          </a:prstGeom>
          <a:noFill/>
          <a:ln>
            <a:noFill/>
          </a:ln>
        </p:spPr>
      </p:pic>
      <p:graphicFrame>
        <p:nvGraphicFramePr>
          <p:cNvPr id="30" name="29 Gráfico"/>
          <p:cNvGraphicFramePr/>
          <p:nvPr>
            <p:extLst>
              <p:ext uri="{D42A27DB-BD31-4B8C-83A1-F6EECF244321}">
                <p14:modId xmlns:p14="http://schemas.microsoft.com/office/powerpoint/2010/main" val="3152103663"/>
              </p:ext>
            </p:extLst>
          </p:nvPr>
        </p:nvGraphicFramePr>
        <p:xfrm>
          <a:off x="14977864" y="27291332"/>
          <a:ext cx="6552728" cy="4248472"/>
        </p:xfrm>
        <a:graphic>
          <a:graphicData uri="http://schemas.openxmlformats.org/drawingml/2006/chart">
            <c:chart xmlns:c="http://schemas.openxmlformats.org/drawingml/2006/chart" xmlns:r="http://schemas.openxmlformats.org/officeDocument/2006/relationships" r:id="rId17"/>
          </a:graphicData>
        </a:graphic>
      </p:graphicFrame>
    </p:spTree>
    <p:extLst>
      <p:ext uri="{BB962C8B-B14F-4D97-AF65-F5344CB8AC3E}">
        <p14:creationId xmlns:p14="http://schemas.microsoft.com/office/powerpoint/2010/main" val="2090589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755</Words>
  <Application>Microsoft Office PowerPoint</Application>
  <PresentationFormat>Personalizado</PresentationFormat>
  <Paragraphs>83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Office Theme</vt:lpstr>
      <vt:lpstr> CONOCIMIENTOS DE LA POBLACION SOBRE EL MERCURIO EN LA LOCALIDAD DE PUQUIRI-MADRE DE DIOS 2014 L. J. VELASQUEZ MAQUERA,  A.M. MORALES  AVALOS 1.C.S. Bajo Puquiri, 2. CENSAP</vt:lpstr>
    </vt:vector>
  </TitlesOfParts>
  <Company>Navy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(No más de 15 palabras)</dc:title>
  <dc:creator>Barrera Monica, Peru</dc:creator>
  <cp:lastModifiedBy>anamaria</cp:lastModifiedBy>
  <cp:revision>46</cp:revision>
  <dcterms:created xsi:type="dcterms:W3CDTF">2014-11-06T21:05:11Z</dcterms:created>
  <dcterms:modified xsi:type="dcterms:W3CDTF">2014-11-16T02:31:16Z</dcterms:modified>
</cp:coreProperties>
</file>